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3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4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6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7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8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9.xml" ContentType="application/vnd.openxmlformats-officedocument.presentationml.notesSlide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notesSlides/notesSlide10.xml" ContentType="application/vnd.openxmlformats-officedocument.presentationml.notesSlide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notesSlides/notesSlide11.xml" ContentType="application/vnd.openxmlformats-officedocument.presentationml.notesSlide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notesSlides/notesSlide12.xml" ContentType="application/vnd.openxmlformats-officedocument.presentationml.notesSlide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notesSlides/notesSlide13.xml" ContentType="application/vnd.openxmlformats-officedocument.presentationml.notesSlide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2"/>
  </p:sldMasterIdLst>
  <p:notesMasterIdLst>
    <p:notesMasterId r:id="rId17"/>
  </p:notesMasterIdLst>
  <p:sldIdLst>
    <p:sldId id="287" r:id="rId3"/>
    <p:sldId id="344" r:id="rId4"/>
    <p:sldId id="338" r:id="rId5"/>
    <p:sldId id="335" r:id="rId6"/>
    <p:sldId id="330" r:id="rId7"/>
    <p:sldId id="331" r:id="rId8"/>
    <p:sldId id="11090503" r:id="rId9"/>
    <p:sldId id="11090504" r:id="rId10"/>
    <p:sldId id="339" r:id="rId11"/>
    <p:sldId id="341" r:id="rId12"/>
    <p:sldId id="345" r:id="rId13"/>
    <p:sldId id="303" r:id="rId14"/>
    <p:sldId id="309" r:id="rId15"/>
    <p:sldId id="11090505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CE9A55"/>
    <a:srgbClr val="EECC98"/>
    <a:srgbClr val="FFF0CE"/>
    <a:srgbClr val="F4B8B4"/>
    <a:srgbClr val="FFEA9E"/>
    <a:srgbClr val="000000"/>
    <a:srgbClr val="EBB244"/>
    <a:srgbClr val="FABC47"/>
    <a:srgbClr val="EBCA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74" autoAdjust="0"/>
    <p:restoredTop sz="95791" autoAdjust="0"/>
  </p:normalViewPr>
  <p:slideViewPr>
    <p:cSldViewPr snapToGrid="0">
      <p:cViewPr varScale="1">
        <p:scale>
          <a:sx n="118" d="100"/>
          <a:sy n="118" d="100"/>
        </p:scale>
        <p:origin x="6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8" d="100"/>
          <a:sy n="48" d="100"/>
        </p:scale>
        <p:origin x="1868" y="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7112046679961594E-2"/>
          <c:y val="9.9446592446874996E-2"/>
          <c:w val="0.91275787187839297"/>
          <c:h val="0.847083497181805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规模</c:v>
                </c:pt>
              </c:strCache>
            </c:strRef>
          </c:tx>
          <c:spPr>
            <a:gradFill>
              <a:gsLst>
                <a:gs pos="21000">
                  <a:srgbClr val="EBB244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5400000" scaled="0"/>
            </a:gradFill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c:spPr>
          <c:invertIfNegative val="0"/>
          <c:dLbls>
            <c:delete val="1"/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2019</c:v>
                </c:pt>
                <c:pt idx="1">
                  <c:v>2020</c:v>
                </c:pt>
                <c:pt idx="2">
                  <c:v>2021</c:v>
                </c:pt>
                <c:pt idx="3">
                  <c:v>2022</c:v>
                </c:pt>
                <c:pt idx="4">
                  <c:v>2023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217.33</c:v>
                </c:pt>
                <c:pt idx="1">
                  <c:v>243.36</c:v>
                </c:pt>
                <c:pt idx="2">
                  <c:v>269.19</c:v>
                </c:pt>
                <c:pt idx="3">
                  <c:v>292.29000000000002</c:v>
                </c:pt>
                <c:pt idx="4">
                  <c:v>322.26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D7-44D2-AA41-F5ABD7D988F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44705920"/>
        <c:axId val="247271808"/>
      </c:barChart>
      <c:catAx>
        <c:axId val="24470592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n-CN"/>
          </a:p>
        </c:txPr>
        <c:crossAx val="247271808"/>
        <c:crosses val="autoZero"/>
        <c:auto val="1"/>
        <c:lblAlgn val="ctr"/>
        <c:lblOffset val="100"/>
        <c:noMultiLvlLbl val="0"/>
      </c:catAx>
      <c:valAx>
        <c:axId val="247271808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n-CN"/>
          </a:p>
        </c:txPr>
        <c:crossAx val="244705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300" b="1">
          <a:solidFill>
            <a:schemeClr val="bg1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en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7112046679961594E-2"/>
          <c:y val="9.9446592446874996E-2"/>
          <c:w val="0.91275787187839297"/>
          <c:h val="0.847083497181805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规模</c:v>
                </c:pt>
              </c:strCache>
            </c:strRef>
          </c:tx>
          <c:spPr>
            <a:gradFill>
              <a:gsLst>
                <a:gs pos="21000">
                  <a:srgbClr val="EBB244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5400000" scaled="0"/>
            </a:gradFill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2024</c:v>
                </c:pt>
                <c:pt idx="1">
                  <c:v>2025</c:v>
                </c:pt>
                <c:pt idx="2">
                  <c:v>2026</c:v>
                </c:pt>
                <c:pt idx="3">
                  <c:v>2027</c:v>
                </c:pt>
              </c:numCache>
            </c:numRef>
          </c:cat>
          <c:val>
            <c:numRef>
              <c:f>Sheet1!$B$2:$B$5</c:f>
              <c:numCache>
                <c:formatCode>0.00_ </c:formatCode>
                <c:ptCount val="4"/>
                <c:pt idx="0">
                  <c:v>351.68</c:v>
                </c:pt>
                <c:pt idx="1">
                  <c:v>396.44</c:v>
                </c:pt>
                <c:pt idx="2">
                  <c:v>442.1</c:v>
                </c:pt>
                <c:pt idx="3">
                  <c:v>499.79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FB-46BA-858D-E5BB6D62ABB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44705920"/>
        <c:axId val="247271808"/>
      </c:barChart>
      <c:catAx>
        <c:axId val="24470592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n-CN"/>
          </a:p>
        </c:txPr>
        <c:crossAx val="247271808"/>
        <c:crossesAt val="0"/>
        <c:auto val="1"/>
        <c:lblAlgn val="ctr"/>
        <c:lblOffset val="100"/>
        <c:noMultiLvlLbl val="0"/>
      </c:catAx>
      <c:valAx>
        <c:axId val="247271808"/>
        <c:scaling>
          <c:orientation val="minMax"/>
          <c:max val="500"/>
        </c:scaling>
        <c:delete val="0"/>
        <c:axPos val="l"/>
        <c:majorGridlines>
          <c:spPr>
            <a:ln w="9525" cap="flat" cmpd="sng" algn="ctr">
              <a:noFill/>
              <a:prstDash val="solid"/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n-CN"/>
          </a:p>
        </c:txPr>
        <c:crossAx val="244705920"/>
        <c:crosses val="autoZero"/>
        <c:crossBetween val="between"/>
        <c:majorUnit val="1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300" b="1">
          <a:solidFill>
            <a:schemeClr val="bg1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en-CN"/>
    </a:p>
  </c:txPr>
  <c:externalData r:id="rId1">
    <c:autoUpdate val="0"/>
  </c:externalData>
</c:chartSpac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200522-34E7-4426-8105-63F3EC1B8FAE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42C47-1086-427D-843F-8A87D64E600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56DED58-ED57-42FC-9AB6-E474546237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任凯带技术组</a:t>
            </a:r>
            <a:r>
              <a:rPr lang="en-US" altLang="zh-CN" dirty="0"/>
              <a:t>+</a:t>
            </a:r>
            <a:r>
              <a:rPr lang="zh-CN" altLang="en-US" dirty="0"/>
              <a:t>两位团队计算机硕博作为顾问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进行了文字与边框的间距调整与对齐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为“</a:t>
            </a:r>
            <a:r>
              <a:rPr lang="en-US" altLang="zh-CN" dirty="0"/>
              <a:t>vs</a:t>
            </a:r>
            <a:r>
              <a:rPr lang="zh-CN" altLang="en-US" dirty="0"/>
              <a:t>”添加了一点特效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任凯带技术组</a:t>
            </a:r>
            <a:r>
              <a:rPr lang="en-US" altLang="zh-CN" dirty="0"/>
              <a:t>+</a:t>
            </a:r>
            <a:r>
              <a:rPr lang="zh-CN" altLang="en-US" dirty="0"/>
              <a:t>两位团队计算机硕博作为顾问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张书源、余佳阳商业组</a:t>
            </a:r>
            <a:r>
              <a:rPr lang="en-US" altLang="zh-CN" dirty="0"/>
              <a:t>+</a:t>
            </a:r>
            <a:r>
              <a:rPr lang="zh-CN" altLang="en-US" dirty="0"/>
              <a:t>两位金融硕博顾问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56DED58-ED57-42FC-9AB6-E474546237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0179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图表年份已经修改，字体已统一</a:t>
            </a:r>
            <a:endParaRPr lang="en-US" altLang="zh-CN" dirty="0"/>
          </a:p>
          <a:p>
            <a:r>
              <a:rPr lang="zh-CN" altLang="en-US"/>
              <a:t>占比图制作了几份在下一页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负责人：张书源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张书源：看看怎么美化一下，现在太丑了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左边的图要重新画，下面的图例可以删除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可以多加一点小</a:t>
            </a:r>
            <a:r>
              <a:rPr lang="en-US" altLang="zh-CN" dirty="0"/>
              <a:t>LOGO</a:t>
            </a:r>
            <a:r>
              <a:rPr lang="zh-CN" altLang="en-US" dirty="0"/>
              <a:t>之类的，现在元素看着太单一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初步对齐排版并添加了小图标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负责人：张书源、李成超、马钰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加一些什么元素，比如条条框框，让界面丰富一些，左右分割的明显一点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任凯带技术组</a:t>
            </a:r>
            <a:r>
              <a:rPr lang="en-US" altLang="zh-CN" dirty="0"/>
              <a:t>+</a:t>
            </a:r>
            <a:r>
              <a:rPr lang="zh-CN" altLang="en-US" dirty="0"/>
              <a:t>两位团队计算机硕博作为顾问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942C47-1086-427D-843F-8A87D64E600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031" y="30739"/>
            <a:ext cx="12189776" cy="6857416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 rot="5400000">
            <a:off x="1945120" y="4593855"/>
            <a:ext cx="216024" cy="2691950"/>
            <a:chOff x="1127448" y="2204864"/>
            <a:chExt cx="216024" cy="2691950"/>
          </a:xfrm>
        </p:grpSpPr>
        <p:sp>
          <p:nvSpPr>
            <p:cNvPr id="10" name="椭圆 9"/>
            <p:cNvSpPr/>
            <p:nvPr/>
          </p:nvSpPr>
          <p:spPr>
            <a:xfrm>
              <a:off x="1199456" y="2276872"/>
              <a:ext cx="72008" cy="7200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1127448" y="2204864"/>
              <a:ext cx="216024" cy="2691950"/>
              <a:chOff x="1127448" y="2204864"/>
              <a:chExt cx="216024" cy="2691950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1127448" y="2204864"/>
                <a:ext cx="216024" cy="216024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3" name="直接连接符 12"/>
              <p:cNvCxnSpPr/>
              <p:nvPr/>
            </p:nvCxnSpPr>
            <p:spPr>
              <a:xfrm flipV="1">
                <a:off x="1235460" y="2420888"/>
                <a:ext cx="0" cy="2475926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91000">
                      <a:schemeClr val="accent1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/>
          <p:cNvGrpSpPr/>
          <p:nvPr userDrawn="1"/>
        </p:nvGrpSpPr>
        <p:grpSpPr>
          <a:xfrm rot="16200000" flipH="1">
            <a:off x="9782235" y="4593855"/>
            <a:ext cx="216024" cy="2691950"/>
            <a:chOff x="1127448" y="2204864"/>
            <a:chExt cx="216024" cy="2691950"/>
          </a:xfrm>
        </p:grpSpPr>
        <p:sp>
          <p:nvSpPr>
            <p:cNvPr id="15" name="椭圆 14"/>
            <p:cNvSpPr/>
            <p:nvPr/>
          </p:nvSpPr>
          <p:spPr>
            <a:xfrm>
              <a:off x="1199456" y="2276872"/>
              <a:ext cx="72008" cy="720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1127448" y="2204864"/>
              <a:ext cx="216024" cy="2691950"/>
              <a:chOff x="1127448" y="2204864"/>
              <a:chExt cx="216024" cy="2691950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1127448" y="2204864"/>
                <a:ext cx="216024" cy="216024"/>
              </a:xfrm>
              <a:prstGeom prst="ellipse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" name="直接连接符 17"/>
              <p:cNvCxnSpPr/>
              <p:nvPr/>
            </p:nvCxnSpPr>
            <p:spPr>
              <a:xfrm flipV="1">
                <a:off x="1235460" y="2420888"/>
                <a:ext cx="0" cy="2475926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94000">
                      <a:schemeClr val="accent1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" name="组合 18"/>
          <p:cNvGrpSpPr/>
          <p:nvPr userDrawn="1"/>
        </p:nvGrpSpPr>
        <p:grpSpPr>
          <a:xfrm>
            <a:off x="-1337539" y="892953"/>
            <a:ext cx="7151077" cy="3590305"/>
            <a:chOff x="-1031631" y="-2696308"/>
            <a:chExt cx="7151077" cy="3590305"/>
          </a:xfrm>
        </p:grpSpPr>
        <p:sp>
          <p:nvSpPr>
            <p:cNvPr id="20" name="任意多边形: 形状 19"/>
            <p:cNvSpPr/>
            <p:nvPr/>
          </p:nvSpPr>
          <p:spPr>
            <a:xfrm>
              <a:off x="-586154" y="-2696308"/>
              <a:ext cx="6400800" cy="2274277"/>
            </a:xfrm>
            <a:custGeom>
              <a:avLst/>
              <a:gdLst>
                <a:gd name="connsiteX0" fmla="*/ 0 w 6400800"/>
                <a:gd name="connsiteY0" fmla="*/ 0 h 2274277"/>
                <a:gd name="connsiteX1" fmla="*/ 1617785 w 6400800"/>
                <a:gd name="connsiteY1" fmla="*/ 1758462 h 2274277"/>
                <a:gd name="connsiteX2" fmla="*/ 6400800 w 6400800"/>
                <a:gd name="connsiteY2" fmla="*/ 2274277 h 2274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800" h="2274277">
                  <a:moveTo>
                    <a:pt x="0" y="0"/>
                  </a:moveTo>
                  <a:cubicBezTo>
                    <a:pt x="275492" y="689708"/>
                    <a:pt x="550985" y="1379416"/>
                    <a:pt x="1617785" y="1758462"/>
                  </a:cubicBezTo>
                  <a:cubicBezTo>
                    <a:pt x="2684585" y="2137508"/>
                    <a:pt x="4542692" y="2205892"/>
                    <a:pt x="6400800" y="2274277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89000">
                    <a:schemeClr val="accent1">
                      <a:alpha val="16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-750277" y="-1621079"/>
              <a:ext cx="6330462" cy="1219030"/>
            </a:xfrm>
            <a:custGeom>
              <a:avLst/>
              <a:gdLst>
                <a:gd name="connsiteX0" fmla="*/ 0 w 6330462"/>
                <a:gd name="connsiteY0" fmla="*/ 730125 h 1219030"/>
                <a:gd name="connsiteX1" fmla="*/ 1500554 w 6330462"/>
                <a:gd name="connsiteY1" fmla="*/ 3294 h 1219030"/>
                <a:gd name="connsiteX2" fmla="*/ 3165231 w 6330462"/>
                <a:gd name="connsiteY2" fmla="*/ 988033 h 1219030"/>
                <a:gd name="connsiteX3" fmla="*/ 6330462 w 6330462"/>
                <a:gd name="connsiteY3" fmla="*/ 1199048 h 1219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30462" h="1219030">
                  <a:moveTo>
                    <a:pt x="0" y="730125"/>
                  </a:moveTo>
                  <a:cubicBezTo>
                    <a:pt x="486508" y="345217"/>
                    <a:pt x="973016" y="-39691"/>
                    <a:pt x="1500554" y="3294"/>
                  </a:cubicBezTo>
                  <a:cubicBezTo>
                    <a:pt x="2028092" y="46279"/>
                    <a:pt x="2360246" y="788741"/>
                    <a:pt x="3165231" y="988033"/>
                  </a:cubicBezTo>
                  <a:cubicBezTo>
                    <a:pt x="3970216" y="1187325"/>
                    <a:pt x="5986585" y="1257663"/>
                    <a:pt x="6330462" y="1199048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89000">
                    <a:schemeClr val="accent1">
                      <a:alpha val="16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-1031631" y="-1477484"/>
              <a:ext cx="6729046" cy="1102346"/>
            </a:xfrm>
            <a:custGeom>
              <a:avLst/>
              <a:gdLst>
                <a:gd name="connsiteX0" fmla="*/ 0 w 6729046"/>
                <a:gd name="connsiteY0" fmla="*/ 281730 h 1102346"/>
                <a:gd name="connsiteX1" fmla="*/ 1219200 w 6729046"/>
                <a:gd name="connsiteY1" fmla="*/ 774099 h 1102346"/>
                <a:gd name="connsiteX2" fmla="*/ 2813539 w 6729046"/>
                <a:gd name="connsiteY2" fmla="*/ 376 h 1102346"/>
                <a:gd name="connsiteX3" fmla="*/ 4196862 w 6729046"/>
                <a:gd name="connsiteY3" fmla="*/ 891330 h 1102346"/>
                <a:gd name="connsiteX4" fmla="*/ 6729046 w 6729046"/>
                <a:gd name="connsiteY4" fmla="*/ 1102346 h 1102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9046" h="1102346">
                  <a:moveTo>
                    <a:pt x="0" y="281730"/>
                  </a:moveTo>
                  <a:cubicBezTo>
                    <a:pt x="375138" y="551360"/>
                    <a:pt x="750277" y="820991"/>
                    <a:pt x="1219200" y="774099"/>
                  </a:cubicBezTo>
                  <a:cubicBezTo>
                    <a:pt x="1688123" y="727207"/>
                    <a:pt x="2317262" y="-19162"/>
                    <a:pt x="2813539" y="376"/>
                  </a:cubicBezTo>
                  <a:cubicBezTo>
                    <a:pt x="3309816" y="19914"/>
                    <a:pt x="3544278" y="707668"/>
                    <a:pt x="4196862" y="891330"/>
                  </a:cubicBezTo>
                  <a:cubicBezTo>
                    <a:pt x="4849446" y="1074992"/>
                    <a:pt x="6729046" y="1102346"/>
                    <a:pt x="6729046" y="1102346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89000">
                    <a:schemeClr val="accent1">
                      <a:alpha val="16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-257908" y="-1055077"/>
              <a:ext cx="6377354" cy="1111660"/>
            </a:xfrm>
            <a:custGeom>
              <a:avLst/>
              <a:gdLst>
                <a:gd name="connsiteX0" fmla="*/ 0 w 6377354"/>
                <a:gd name="connsiteY0" fmla="*/ 0 h 1111660"/>
                <a:gd name="connsiteX1" fmla="*/ 1031631 w 6377354"/>
                <a:gd name="connsiteY1" fmla="*/ 1101969 h 1111660"/>
                <a:gd name="connsiteX2" fmla="*/ 3329354 w 6377354"/>
                <a:gd name="connsiteY2" fmla="*/ 562708 h 1111660"/>
                <a:gd name="connsiteX3" fmla="*/ 5345723 w 6377354"/>
                <a:gd name="connsiteY3" fmla="*/ 1008185 h 1111660"/>
                <a:gd name="connsiteX4" fmla="*/ 6377354 w 6377354"/>
                <a:gd name="connsiteY4" fmla="*/ 656492 h 111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7354" h="1111660">
                  <a:moveTo>
                    <a:pt x="0" y="0"/>
                  </a:moveTo>
                  <a:cubicBezTo>
                    <a:pt x="238369" y="504092"/>
                    <a:pt x="476739" y="1008184"/>
                    <a:pt x="1031631" y="1101969"/>
                  </a:cubicBezTo>
                  <a:cubicBezTo>
                    <a:pt x="1586523" y="1195754"/>
                    <a:pt x="2610339" y="578339"/>
                    <a:pt x="3329354" y="562708"/>
                  </a:cubicBezTo>
                  <a:cubicBezTo>
                    <a:pt x="4048369" y="547077"/>
                    <a:pt x="4837723" y="992554"/>
                    <a:pt x="5345723" y="1008185"/>
                  </a:cubicBezTo>
                  <a:cubicBezTo>
                    <a:pt x="5853723" y="1023816"/>
                    <a:pt x="6377354" y="656492"/>
                    <a:pt x="6377354" y="656492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89000">
                    <a:schemeClr val="accent1">
                      <a:alpha val="16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-609600" y="-530148"/>
              <a:ext cx="6260123" cy="624018"/>
            </a:xfrm>
            <a:custGeom>
              <a:avLst/>
              <a:gdLst>
                <a:gd name="connsiteX0" fmla="*/ 0 w 6260123"/>
                <a:gd name="connsiteY0" fmla="*/ 366025 h 624018"/>
                <a:gd name="connsiteX1" fmla="*/ 1336431 w 6260123"/>
                <a:gd name="connsiteY1" fmla="*/ 61225 h 624018"/>
                <a:gd name="connsiteX2" fmla="*/ 3165231 w 6260123"/>
                <a:gd name="connsiteY2" fmla="*/ 623933 h 624018"/>
                <a:gd name="connsiteX3" fmla="*/ 4548554 w 6260123"/>
                <a:gd name="connsiteY3" fmla="*/ 14333 h 624018"/>
                <a:gd name="connsiteX4" fmla="*/ 6260123 w 6260123"/>
                <a:gd name="connsiteY4" fmla="*/ 178456 h 624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60123" h="624018">
                  <a:moveTo>
                    <a:pt x="0" y="366025"/>
                  </a:moveTo>
                  <a:cubicBezTo>
                    <a:pt x="404446" y="192132"/>
                    <a:pt x="808893" y="18240"/>
                    <a:pt x="1336431" y="61225"/>
                  </a:cubicBezTo>
                  <a:cubicBezTo>
                    <a:pt x="1863969" y="104210"/>
                    <a:pt x="2629877" y="631748"/>
                    <a:pt x="3165231" y="623933"/>
                  </a:cubicBezTo>
                  <a:cubicBezTo>
                    <a:pt x="3700585" y="616118"/>
                    <a:pt x="4032739" y="88579"/>
                    <a:pt x="4548554" y="14333"/>
                  </a:cubicBezTo>
                  <a:cubicBezTo>
                    <a:pt x="5064369" y="-59913"/>
                    <a:pt x="6260123" y="178456"/>
                    <a:pt x="6260123" y="178456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89000">
                    <a:schemeClr val="accent1">
                      <a:alpha val="16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-539262" y="-542091"/>
              <a:ext cx="6611816" cy="824555"/>
            </a:xfrm>
            <a:custGeom>
              <a:avLst/>
              <a:gdLst>
                <a:gd name="connsiteX0" fmla="*/ 0 w 6611816"/>
                <a:gd name="connsiteY0" fmla="*/ 143506 h 824555"/>
                <a:gd name="connsiteX1" fmla="*/ 1031631 w 6611816"/>
                <a:gd name="connsiteY1" fmla="*/ 823445 h 824555"/>
                <a:gd name="connsiteX2" fmla="*/ 3610708 w 6611816"/>
                <a:gd name="connsiteY2" fmla="*/ 2829 h 824555"/>
                <a:gd name="connsiteX3" fmla="*/ 5298831 w 6611816"/>
                <a:gd name="connsiteY3" fmla="*/ 542091 h 824555"/>
                <a:gd name="connsiteX4" fmla="*/ 6611816 w 6611816"/>
                <a:gd name="connsiteY4" fmla="*/ 213845 h 824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1816" h="824555">
                  <a:moveTo>
                    <a:pt x="0" y="143506"/>
                  </a:moveTo>
                  <a:cubicBezTo>
                    <a:pt x="214923" y="495198"/>
                    <a:pt x="429846" y="846891"/>
                    <a:pt x="1031631" y="823445"/>
                  </a:cubicBezTo>
                  <a:cubicBezTo>
                    <a:pt x="1633416" y="799999"/>
                    <a:pt x="2899508" y="49721"/>
                    <a:pt x="3610708" y="2829"/>
                  </a:cubicBezTo>
                  <a:cubicBezTo>
                    <a:pt x="4321908" y="-44063"/>
                    <a:pt x="4798646" y="506922"/>
                    <a:pt x="5298831" y="542091"/>
                  </a:cubicBezTo>
                  <a:cubicBezTo>
                    <a:pt x="5799016" y="577260"/>
                    <a:pt x="6611816" y="213845"/>
                    <a:pt x="6611816" y="213845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89000">
                    <a:schemeClr val="accent1">
                      <a:alpha val="16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-797169" y="-619702"/>
              <a:ext cx="6166338" cy="1513699"/>
            </a:xfrm>
            <a:custGeom>
              <a:avLst/>
              <a:gdLst>
                <a:gd name="connsiteX0" fmla="*/ 0 w 6166338"/>
                <a:gd name="connsiteY0" fmla="*/ 1135517 h 1513699"/>
                <a:gd name="connsiteX1" fmla="*/ 1195754 w 6166338"/>
                <a:gd name="connsiteY1" fmla="*/ 1487210 h 1513699"/>
                <a:gd name="connsiteX2" fmla="*/ 2485292 w 6166338"/>
                <a:gd name="connsiteY2" fmla="*/ 502471 h 1513699"/>
                <a:gd name="connsiteX3" fmla="*/ 3235569 w 6166338"/>
                <a:gd name="connsiteY3" fmla="*/ 10102 h 1513699"/>
                <a:gd name="connsiteX4" fmla="*/ 4900246 w 6166338"/>
                <a:gd name="connsiteY4" fmla="*/ 174225 h 1513699"/>
                <a:gd name="connsiteX5" fmla="*/ 6166338 w 6166338"/>
                <a:gd name="connsiteY5" fmla="*/ 221117 h 151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66338" h="1513699">
                  <a:moveTo>
                    <a:pt x="0" y="1135517"/>
                  </a:moveTo>
                  <a:cubicBezTo>
                    <a:pt x="390769" y="1364117"/>
                    <a:pt x="781539" y="1592718"/>
                    <a:pt x="1195754" y="1487210"/>
                  </a:cubicBezTo>
                  <a:cubicBezTo>
                    <a:pt x="1609969" y="1381702"/>
                    <a:pt x="2145323" y="748656"/>
                    <a:pt x="2485292" y="502471"/>
                  </a:cubicBezTo>
                  <a:cubicBezTo>
                    <a:pt x="2825261" y="256286"/>
                    <a:pt x="2833077" y="64810"/>
                    <a:pt x="3235569" y="10102"/>
                  </a:cubicBezTo>
                  <a:cubicBezTo>
                    <a:pt x="3638061" y="-44606"/>
                    <a:pt x="4411784" y="139056"/>
                    <a:pt x="4900246" y="174225"/>
                  </a:cubicBezTo>
                  <a:cubicBezTo>
                    <a:pt x="5388708" y="209394"/>
                    <a:pt x="5947507" y="221117"/>
                    <a:pt x="6166338" y="221117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>
                      <a:lumMod val="70000"/>
                      <a:lumOff val="30000"/>
                    </a:schemeClr>
                  </a:gs>
                  <a:gs pos="89000">
                    <a:schemeClr val="accent1">
                      <a:alpha val="16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/>
          <p:cNvGrpSpPr/>
          <p:nvPr userDrawn="1"/>
        </p:nvGrpSpPr>
        <p:grpSpPr>
          <a:xfrm flipH="1">
            <a:off x="5836984" y="831434"/>
            <a:ext cx="7151077" cy="3590305"/>
            <a:chOff x="-1031631" y="-2696308"/>
            <a:chExt cx="7151077" cy="3590305"/>
          </a:xfrm>
        </p:grpSpPr>
        <p:sp>
          <p:nvSpPr>
            <p:cNvPr id="28" name="任意多边形: 形状 27"/>
            <p:cNvSpPr/>
            <p:nvPr/>
          </p:nvSpPr>
          <p:spPr>
            <a:xfrm>
              <a:off x="-586154" y="-2696308"/>
              <a:ext cx="6400800" cy="2274277"/>
            </a:xfrm>
            <a:custGeom>
              <a:avLst/>
              <a:gdLst>
                <a:gd name="connsiteX0" fmla="*/ 0 w 6400800"/>
                <a:gd name="connsiteY0" fmla="*/ 0 h 2274277"/>
                <a:gd name="connsiteX1" fmla="*/ 1617785 w 6400800"/>
                <a:gd name="connsiteY1" fmla="*/ 1758462 h 2274277"/>
                <a:gd name="connsiteX2" fmla="*/ 6400800 w 6400800"/>
                <a:gd name="connsiteY2" fmla="*/ 2274277 h 2274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800" h="2274277">
                  <a:moveTo>
                    <a:pt x="0" y="0"/>
                  </a:moveTo>
                  <a:cubicBezTo>
                    <a:pt x="275492" y="689708"/>
                    <a:pt x="550985" y="1379416"/>
                    <a:pt x="1617785" y="1758462"/>
                  </a:cubicBezTo>
                  <a:cubicBezTo>
                    <a:pt x="2684585" y="2137508"/>
                    <a:pt x="4542692" y="2205892"/>
                    <a:pt x="6400800" y="2274277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/>
                  </a:gs>
                  <a:gs pos="89000">
                    <a:schemeClr val="accent1">
                      <a:alpha val="2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-750277" y="-1621079"/>
              <a:ext cx="6330462" cy="1219030"/>
            </a:xfrm>
            <a:custGeom>
              <a:avLst/>
              <a:gdLst>
                <a:gd name="connsiteX0" fmla="*/ 0 w 6330462"/>
                <a:gd name="connsiteY0" fmla="*/ 730125 h 1219030"/>
                <a:gd name="connsiteX1" fmla="*/ 1500554 w 6330462"/>
                <a:gd name="connsiteY1" fmla="*/ 3294 h 1219030"/>
                <a:gd name="connsiteX2" fmla="*/ 3165231 w 6330462"/>
                <a:gd name="connsiteY2" fmla="*/ 988033 h 1219030"/>
                <a:gd name="connsiteX3" fmla="*/ 6330462 w 6330462"/>
                <a:gd name="connsiteY3" fmla="*/ 1199048 h 1219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30462" h="1219030">
                  <a:moveTo>
                    <a:pt x="0" y="730125"/>
                  </a:moveTo>
                  <a:cubicBezTo>
                    <a:pt x="486508" y="345217"/>
                    <a:pt x="973016" y="-39691"/>
                    <a:pt x="1500554" y="3294"/>
                  </a:cubicBezTo>
                  <a:cubicBezTo>
                    <a:pt x="2028092" y="46279"/>
                    <a:pt x="2360246" y="788741"/>
                    <a:pt x="3165231" y="988033"/>
                  </a:cubicBezTo>
                  <a:cubicBezTo>
                    <a:pt x="3970216" y="1187325"/>
                    <a:pt x="5986585" y="1257663"/>
                    <a:pt x="6330462" y="1199048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/>
                  </a:gs>
                  <a:gs pos="89000">
                    <a:schemeClr val="accent1">
                      <a:alpha val="2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-1031631" y="-1477484"/>
              <a:ext cx="6729046" cy="1102346"/>
            </a:xfrm>
            <a:custGeom>
              <a:avLst/>
              <a:gdLst>
                <a:gd name="connsiteX0" fmla="*/ 0 w 6729046"/>
                <a:gd name="connsiteY0" fmla="*/ 281730 h 1102346"/>
                <a:gd name="connsiteX1" fmla="*/ 1219200 w 6729046"/>
                <a:gd name="connsiteY1" fmla="*/ 774099 h 1102346"/>
                <a:gd name="connsiteX2" fmla="*/ 2813539 w 6729046"/>
                <a:gd name="connsiteY2" fmla="*/ 376 h 1102346"/>
                <a:gd name="connsiteX3" fmla="*/ 4196862 w 6729046"/>
                <a:gd name="connsiteY3" fmla="*/ 891330 h 1102346"/>
                <a:gd name="connsiteX4" fmla="*/ 6729046 w 6729046"/>
                <a:gd name="connsiteY4" fmla="*/ 1102346 h 1102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9046" h="1102346">
                  <a:moveTo>
                    <a:pt x="0" y="281730"/>
                  </a:moveTo>
                  <a:cubicBezTo>
                    <a:pt x="375138" y="551360"/>
                    <a:pt x="750277" y="820991"/>
                    <a:pt x="1219200" y="774099"/>
                  </a:cubicBezTo>
                  <a:cubicBezTo>
                    <a:pt x="1688123" y="727207"/>
                    <a:pt x="2317262" y="-19162"/>
                    <a:pt x="2813539" y="376"/>
                  </a:cubicBezTo>
                  <a:cubicBezTo>
                    <a:pt x="3309816" y="19914"/>
                    <a:pt x="3544278" y="707668"/>
                    <a:pt x="4196862" y="891330"/>
                  </a:cubicBezTo>
                  <a:cubicBezTo>
                    <a:pt x="4849446" y="1074992"/>
                    <a:pt x="6729046" y="1102346"/>
                    <a:pt x="6729046" y="1102346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/>
                  </a:gs>
                  <a:gs pos="89000">
                    <a:schemeClr val="accent1">
                      <a:alpha val="2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-257908" y="-1055077"/>
              <a:ext cx="6377354" cy="1111660"/>
            </a:xfrm>
            <a:custGeom>
              <a:avLst/>
              <a:gdLst>
                <a:gd name="connsiteX0" fmla="*/ 0 w 6377354"/>
                <a:gd name="connsiteY0" fmla="*/ 0 h 1111660"/>
                <a:gd name="connsiteX1" fmla="*/ 1031631 w 6377354"/>
                <a:gd name="connsiteY1" fmla="*/ 1101969 h 1111660"/>
                <a:gd name="connsiteX2" fmla="*/ 3329354 w 6377354"/>
                <a:gd name="connsiteY2" fmla="*/ 562708 h 1111660"/>
                <a:gd name="connsiteX3" fmla="*/ 5345723 w 6377354"/>
                <a:gd name="connsiteY3" fmla="*/ 1008185 h 1111660"/>
                <a:gd name="connsiteX4" fmla="*/ 6377354 w 6377354"/>
                <a:gd name="connsiteY4" fmla="*/ 656492 h 111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7354" h="1111660">
                  <a:moveTo>
                    <a:pt x="0" y="0"/>
                  </a:moveTo>
                  <a:cubicBezTo>
                    <a:pt x="238369" y="504092"/>
                    <a:pt x="476739" y="1008184"/>
                    <a:pt x="1031631" y="1101969"/>
                  </a:cubicBezTo>
                  <a:cubicBezTo>
                    <a:pt x="1586523" y="1195754"/>
                    <a:pt x="2610339" y="578339"/>
                    <a:pt x="3329354" y="562708"/>
                  </a:cubicBezTo>
                  <a:cubicBezTo>
                    <a:pt x="4048369" y="547077"/>
                    <a:pt x="4837723" y="992554"/>
                    <a:pt x="5345723" y="1008185"/>
                  </a:cubicBezTo>
                  <a:cubicBezTo>
                    <a:pt x="5853723" y="1023816"/>
                    <a:pt x="6377354" y="656492"/>
                    <a:pt x="6377354" y="656492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/>
                  </a:gs>
                  <a:gs pos="89000">
                    <a:schemeClr val="accent1">
                      <a:alpha val="2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-609600" y="-530148"/>
              <a:ext cx="6260123" cy="624018"/>
            </a:xfrm>
            <a:custGeom>
              <a:avLst/>
              <a:gdLst>
                <a:gd name="connsiteX0" fmla="*/ 0 w 6260123"/>
                <a:gd name="connsiteY0" fmla="*/ 366025 h 624018"/>
                <a:gd name="connsiteX1" fmla="*/ 1336431 w 6260123"/>
                <a:gd name="connsiteY1" fmla="*/ 61225 h 624018"/>
                <a:gd name="connsiteX2" fmla="*/ 3165231 w 6260123"/>
                <a:gd name="connsiteY2" fmla="*/ 623933 h 624018"/>
                <a:gd name="connsiteX3" fmla="*/ 4548554 w 6260123"/>
                <a:gd name="connsiteY3" fmla="*/ 14333 h 624018"/>
                <a:gd name="connsiteX4" fmla="*/ 6260123 w 6260123"/>
                <a:gd name="connsiteY4" fmla="*/ 178456 h 624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60123" h="624018">
                  <a:moveTo>
                    <a:pt x="0" y="366025"/>
                  </a:moveTo>
                  <a:cubicBezTo>
                    <a:pt x="404446" y="192132"/>
                    <a:pt x="808893" y="18240"/>
                    <a:pt x="1336431" y="61225"/>
                  </a:cubicBezTo>
                  <a:cubicBezTo>
                    <a:pt x="1863969" y="104210"/>
                    <a:pt x="2629877" y="631748"/>
                    <a:pt x="3165231" y="623933"/>
                  </a:cubicBezTo>
                  <a:cubicBezTo>
                    <a:pt x="3700585" y="616118"/>
                    <a:pt x="4032739" y="88579"/>
                    <a:pt x="4548554" y="14333"/>
                  </a:cubicBezTo>
                  <a:cubicBezTo>
                    <a:pt x="5064369" y="-59913"/>
                    <a:pt x="6260123" y="178456"/>
                    <a:pt x="6260123" y="178456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/>
                  </a:gs>
                  <a:gs pos="89000">
                    <a:schemeClr val="accent1">
                      <a:alpha val="2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-539262" y="-542091"/>
              <a:ext cx="6611816" cy="824555"/>
            </a:xfrm>
            <a:custGeom>
              <a:avLst/>
              <a:gdLst>
                <a:gd name="connsiteX0" fmla="*/ 0 w 6611816"/>
                <a:gd name="connsiteY0" fmla="*/ 143506 h 824555"/>
                <a:gd name="connsiteX1" fmla="*/ 1031631 w 6611816"/>
                <a:gd name="connsiteY1" fmla="*/ 823445 h 824555"/>
                <a:gd name="connsiteX2" fmla="*/ 3610708 w 6611816"/>
                <a:gd name="connsiteY2" fmla="*/ 2829 h 824555"/>
                <a:gd name="connsiteX3" fmla="*/ 5298831 w 6611816"/>
                <a:gd name="connsiteY3" fmla="*/ 542091 h 824555"/>
                <a:gd name="connsiteX4" fmla="*/ 6611816 w 6611816"/>
                <a:gd name="connsiteY4" fmla="*/ 213845 h 824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11816" h="824555">
                  <a:moveTo>
                    <a:pt x="0" y="143506"/>
                  </a:moveTo>
                  <a:cubicBezTo>
                    <a:pt x="214923" y="495198"/>
                    <a:pt x="429846" y="846891"/>
                    <a:pt x="1031631" y="823445"/>
                  </a:cubicBezTo>
                  <a:cubicBezTo>
                    <a:pt x="1633416" y="799999"/>
                    <a:pt x="2899508" y="49721"/>
                    <a:pt x="3610708" y="2829"/>
                  </a:cubicBezTo>
                  <a:cubicBezTo>
                    <a:pt x="4321908" y="-44063"/>
                    <a:pt x="4798646" y="506922"/>
                    <a:pt x="5298831" y="542091"/>
                  </a:cubicBezTo>
                  <a:cubicBezTo>
                    <a:pt x="5799016" y="577260"/>
                    <a:pt x="6611816" y="213845"/>
                    <a:pt x="6611816" y="213845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/>
                  </a:gs>
                  <a:gs pos="89000">
                    <a:schemeClr val="accent1">
                      <a:alpha val="2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-797169" y="-619702"/>
              <a:ext cx="6166338" cy="1513699"/>
            </a:xfrm>
            <a:custGeom>
              <a:avLst/>
              <a:gdLst>
                <a:gd name="connsiteX0" fmla="*/ 0 w 6166338"/>
                <a:gd name="connsiteY0" fmla="*/ 1135517 h 1513699"/>
                <a:gd name="connsiteX1" fmla="*/ 1195754 w 6166338"/>
                <a:gd name="connsiteY1" fmla="*/ 1487210 h 1513699"/>
                <a:gd name="connsiteX2" fmla="*/ 2485292 w 6166338"/>
                <a:gd name="connsiteY2" fmla="*/ 502471 h 1513699"/>
                <a:gd name="connsiteX3" fmla="*/ 3235569 w 6166338"/>
                <a:gd name="connsiteY3" fmla="*/ 10102 h 1513699"/>
                <a:gd name="connsiteX4" fmla="*/ 4900246 w 6166338"/>
                <a:gd name="connsiteY4" fmla="*/ 174225 h 1513699"/>
                <a:gd name="connsiteX5" fmla="*/ 6166338 w 6166338"/>
                <a:gd name="connsiteY5" fmla="*/ 221117 h 151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66338" h="1513699">
                  <a:moveTo>
                    <a:pt x="0" y="1135517"/>
                  </a:moveTo>
                  <a:cubicBezTo>
                    <a:pt x="390769" y="1364117"/>
                    <a:pt x="781539" y="1592718"/>
                    <a:pt x="1195754" y="1487210"/>
                  </a:cubicBezTo>
                  <a:cubicBezTo>
                    <a:pt x="1609969" y="1381702"/>
                    <a:pt x="2145323" y="748656"/>
                    <a:pt x="2485292" y="502471"/>
                  </a:cubicBezTo>
                  <a:cubicBezTo>
                    <a:pt x="2825261" y="256286"/>
                    <a:pt x="2833077" y="64810"/>
                    <a:pt x="3235569" y="10102"/>
                  </a:cubicBezTo>
                  <a:cubicBezTo>
                    <a:pt x="3638061" y="-44606"/>
                    <a:pt x="4411784" y="139056"/>
                    <a:pt x="4900246" y="174225"/>
                  </a:cubicBezTo>
                  <a:cubicBezTo>
                    <a:pt x="5388708" y="209394"/>
                    <a:pt x="5947507" y="221117"/>
                    <a:pt x="6166338" y="221117"/>
                  </a:cubicBezTo>
                </a:path>
              </a:pathLst>
            </a:custGeom>
            <a:noFill/>
            <a:ln>
              <a:gradFill flip="none" rotWithShape="1">
                <a:gsLst>
                  <a:gs pos="0">
                    <a:schemeClr val="accent3"/>
                  </a:gs>
                  <a:gs pos="89000">
                    <a:schemeClr val="accent1">
                      <a:alpha val="2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7" name="平行四边形 36"/>
          <p:cNvSpPr/>
          <p:nvPr/>
        </p:nvSpPr>
        <p:spPr>
          <a:xfrm rot="21355840">
            <a:off x="3827748" y="3039606"/>
            <a:ext cx="4536504" cy="440409"/>
          </a:xfrm>
          <a:prstGeom prst="parallelogram">
            <a:avLst>
              <a:gd name="adj" fmla="val 4265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 useBgFill="1">
        <p:nvSpPr>
          <p:cNvPr id="38" name="平行四边形 37"/>
          <p:cNvSpPr/>
          <p:nvPr/>
        </p:nvSpPr>
        <p:spPr>
          <a:xfrm rot="21355840">
            <a:off x="3873120" y="3054318"/>
            <a:ext cx="4454717" cy="399097"/>
          </a:xfrm>
          <a:prstGeom prst="parallelogram">
            <a:avLst>
              <a:gd name="adj" fmla="val 4371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406860" y="5815764"/>
            <a:ext cx="5230812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汇报人：                          汇报时间：</a:t>
            </a:r>
            <a:r>
              <a:rPr lang="en-US" altLang="zh-CN" dirty="0"/>
              <a:t>202X/XX/XX</a:t>
            </a:r>
            <a:endParaRPr lang="zh-CN" altLang="en-US" dirty="0"/>
          </a:p>
        </p:txBody>
      </p:sp>
      <p:sp>
        <p:nvSpPr>
          <p:cNvPr id="41" name="文本占位符 40"/>
          <p:cNvSpPr>
            <a:spLocks noGrp="1"/>
          </p:cNvSpPr>
          <p:nvPr>
            <p:ph type="body" sz="quarter" idx="14" hasCustomPrompt="1"/>
          </p:nvPr>
        </p:nvSpPr>
        <p:spPr>
          <a:xfrm rot="21349305">
            <a:off x="4053053" y="3083134"/>
            <a:ext cx="4079875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dist">
              <a:buNone/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金融</a:t>
            </a:r>
            <a:r>
              <a:rPr lang="en-US" altLang="zh-CN" dirty="0"/>
              <a:t>·</a:t>
            </a:r>
            <a:r>
              <a:rPr lang="zh-CN" altLang="en-US" dirty="0"/>
              <a:t>投资</a:t>
            </a:r>
            <a:r>
              <a:rPr lang="en-US" altLang="zh-CN" dirty="0"/>
              <a:t>·</a:t>
            </a:r>
            <a:r>
              <a:rPr lang="zh-CN" altLang="en-US" dirty="0"/>
              <a:t>合作</a:t>
            </a:r>
            <a:r>
              <a:rPr lang="en-US" altLang="zh-CN" dirty="0"/>
              <a:t>·</a:t>
            </a:r>
            <a:r>
              <a:rPr lang="zh-CN" altLang="en-US" dirty="0"/>
              <a:t>共赢</a:t>
            </a:r>
          </a:p>
        </p:txBody>
      </p:sp>
      <p:sp>
        <p:nvSpPr>
          <p:cNvPr id="45" name="文本占位符 44"/>
          <p:cNvSpPr>
            <a:spLocks noGrp="1"/>
          </p:cNvSpPr>
          <p:nvPr>
            <p:ph type="body" sz="quarter" idx="15" hasCustomPrompt="1"/>
          </p:nvPr>
        </p:nvSpPr>
        <p:spPr>
          <a:xfrm>
            <a:off x="2639616" y="1906588"/>
            <a:ext cx="6729045" cy="1219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dist">
              <a:buNone/>
              <a:defRPr sz="8800" b="1">
                <a:solidFill>
                  <a:schemeClr val="accent1"/>
                </a:solidFill>
              </a:defRPr>
            </a:lvl1pPr>
            <a:lvl2pPr>
              <a:defRPr sz="5400">
                <a:solidFill>
                  <a:srgbClr val="F5D69B"/>
                </a:solidFill>
              </a:defRPr>
            </a:lvl2pPr>
            <a:lvl3pPr>
              <a:defRPr sz="4800">
                <a:solidFill>
                  <a:srgbClr val="F5D69B"/>
                </a:solidFill>
              </a:defRPr>
            </a:lvl3pPr>
            <a:lvl4pPr>
              <a:defRPr sz="4400">
                <a:solidFill>
                  <a:srgbClr val="F5D69B"/>
                </a:solidFill>
              </a:defRPr>
            </a:lvl4pPr>
            <a:lvl5pPr>
              <a:defRPr sz="4400"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商业计划书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031" y="30739"/>
            <a:ext cx="12189776" cy="6857416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5" hasCustomPrompt="1"/>
          </p:nvPr>
        </p:nvSpPr>
        <p:spPr>
          <a:xfrm>
            <a:off x="6641642" y="4136816"/>
            <a:ext cx="1825506" cy="424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 algn="ctr">
              <a:buNone/>
              <a:defRPr kumimoji="0" lang="zh-CN" altLang="en-US" sz="2400" b="1" i="0" u="none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市场分析</a:t>
            </a:r>
          </a:p>
        </p:txBody>
      </p:sp>
      <p:sp>
        <p:nvSpPr>
          <p:cNvPr id="40" name="文本占位符 39"/>
          <p:cNvSpPr>
            <a:spLocks noGrp="1"/>
          </p:cNvSpPr>
          <p:nvPr>
            <p:ph type="body" sz="quarter" idx="16" hasCustomPrompt="1"/>
          </p:nvPr>
        </p:nvSpPr>
        <p:spPr>
          <a:xfrm>
            <a:off x="9559511" y="4136816"/>
            <a:ext cx="1825506" cy="424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 algn="ctr">
              <a:buNone/>
              <a:defRPr kumimoji="0" lang="zh-CN" altLang="en-US" sz="2400" b="1" i="0" u="none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融资计划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3" hasCustomPrompt="1"/>
          </p:nvPr>
        </p:nvSpPr>
        <p:spPr>
          <a:xfrm>
            <a:off x="4656035" y="1374603"/>
            <a:ext cx="2873462" cy="624045"/>
          </a:xfrm>
          <a:prstGeom prst="rect">
            <a:avLst/>
          </a:prstGeom>
          <a:effectLst>
            <a:outerShdw blurRad="889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4400" b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目  录</a:t>
            </a:r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24" hasCustomPrompt="1"/>
          </p:nvPr>
        </p:nvSpPr>
        <p:spPr>
          <a:xfrm>
            <a:off x="843136" y="4136816"/>
            <a:ext cx="1825506" cy="424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 algn="ctr">
              <a:buNone/>
              <a:defRPr kumimoji="0" lang="zh-CN" altLang="en-US" sz="2400" b="1" i="0" u="none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企业介绍</a:t>
            </a:r>
          </a:p>
        </p:txBody>
      </p:sp>
      <p:sp>
        <p:nvSpPr>
          <p:cNvPr id="56" name="文本占位符 55"/>
          <p:cNvSpPr>
            <a:spLocks noGrp="1"/>
          </p:cNvSpPr>
          <p:nvPr>
            <p:ph type="body" sz="quarter" idx="25" hasCustomPrompt="1"/>
          </p:nvPr>
        </p:nvSpPr>
        <p:spPr>
          <a:xfrm>
            <a:off x="3761005" y="4136816"/>
            <a:ext cx="1825506" cy="424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marL="0" indent="0" algn="ctr">
              <a:buNone/>
              <a:defRPr kumimoji="0" lang="zh-CN" altLang="en-US" sz="2400" b="1" i="0" u="none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融资计划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7438"/>
            <a:ext cx="6858000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圆: 空心 6"/>
          <p:cNvSpPr/>
          <p:nvPr/>
        </p:nvSpPr>
        <p:spPr>
          <a:xfrm>
            <a:off x="3215828" y="543406"/>
            <a:ext cx="5760343" cy="5760343"/>
          </a:xfrm>
          <a:prstGeom prst="donut">
            <a:avLst>
              <a:gd name="adj" fmla="val 27485"/>
            </a:avLst>
          </a:prstGeom>
          <a:gradFill flip="none" rotWithShape="1">
            <a:gsLst>
              <a:gs pos="29000">
                <a:srgbClr val="F5D69B"/>
              </a:gs>
              <a:gs pos="98000">
                <a:srgbClr val="F1C66F">
                  <a:lumMod val="50000"/>
                </a:srgbClr>
              </a:gs>
            </a:gsLst>
            <a:lin ang="27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</a:gsLst>
              <a:lin ang="5400000" scaled="1"/>
            </a:gra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9" name="矩形 8"/>
          <p:cNvSpPr/>
          <p:nvPr/>
        </p:nvSpPr>
        <p:spPr>
          <a:xfrm>
            <a:off x="1634952" y="2492896"/>
            <a:ext cx="5145252" cy="1872208"/>
          </a:xfrm>
          <a:prstGeom prst="rect">
            <a:avLst/>
          </a:prstGeom>
          <a:ln>
            <a:gradFill flip="none" rotWithShape="1">
              <a:gsLst>
                <a:gs pos="0">
                  <a:srgbClr val="F1C66F"/>
                </a:gs>
                <a:gs pos="100000">
                  <a:srgbClr val="F5D69B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1847850" y="2889250"/>
            <a:ext cx="4248150" cy="1079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6600" b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企业介绍</a:t>
            </a:r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5" hasCustomPrompt="1"/>
          </p:nvPr>
        </p:nvSpPr>
        <p:spPr>
          <a:xfrm>
            <a:off x="8976170" y="-171400"/>
            <a:ext cx="3600549" cy="7165925"/>
          </a:xfrm>
          <a:prstGeom prst="rect">
            <a:avLst/>
          </a:prstGeom>
        </p:spPr>
        <p:txBody>
          <a:bodyPr>
            <a:prstTxWarp prst="textPlain">
              <a:avLst/>
            </a:prstTxWarp>
            <a:noAutofit/>
          </a:bodyPr>
          <a:lstStyle>
            <a:lvl1pPr marL="0" indent="0">
              <a:buNone/>
              <a:defRPr sz="34400" b="1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4"/>
                    </a:gs>
                  </a:gsLst>
                  <a:lin ang="2700000" scaled="1"/>
                  <a:tileRect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1813507" y="3801268"/>
            <a:ext cx="4248150" cy="3349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dist">
              <a:buNone/>
              <a:defRPr>
                <a:solidFill>
                  <a:schemeClr val="accent1"/>
                </a:solidFill>
              </a:defRPr>
            </a:lvl1pPr>
            <a:lvl2pPr algn="dist">
              <a:defRPr>
                <a:solidFill>
                  <a:srgbClr val="F5D69B"/>
                </a:solidFill>
              </a:defRPr>
            </a:lvl2pPr>
            <a:lvl3pPr algn="dist">
              <a:defRPr>
                <a:solidFill>
                  <a:srgbClr val="F5D69B"/>
                </a:solidFill>
              </a:defRPr>
            </a:lvl3pPr>
            <a:lvl4pPr algn="dist">
              <a:defRPr>
                <a:solidFill>
                  <a:srgbClr val="F5D69B"/>
                </a:solidFill>
              </a:defRPr>
            </a:lvl4pPr>
            <a:lvl5pPr algn="dist">
              <a:defRPr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添加小标题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7" hasCustomPrompt="1"/>
          </p:nvPr>
        </p:nvSpPr>
        <p:spPr>
          <a:xfrm>
            <a:off x="1635125" y="4365625"/>
            <a:ext cx="1946275" cy="1990725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30000"/>
              </a:lnSpc>
              <a:defRPr sz="1400">
                <a:solidFill>
                  <a:schemeClr val="accent1"/>
                </a:solidFill>
              </a:defRPr>
            </a:lvl1pPr>
            <a:lvl2pPr>
              <a:lnSpc>
                <a:spcPct val="130000"/>
              </a:lnSpc>
              <a:defRPr sz="1200">
                <a:solidFill>
                  <a:srgbClr val="F5D69B"/>
                </a:solidFill>
              </a:defRPr>
            </a:lvl2pPr>
            <a:lvl3pPr>
              <a:lnSpc>
                <a:spcPct val="130000"/>
              </a:lnSpc>
              <a:defRPr sz="1100">
                <a:solidFill>
                  <a:srgbClr val="F5D69B"/>
                </a:solidFill>
              </a:defRPr>
            </a:lvl3pPr>
            <a:lvl4pPr>
              <a:lnSpc>
                <a:spcPct val="130000"/>
              </a:lnSpc>
              <a:defRPr sz="1050">
                <a:solidFill>
                  <a:srgbClr val="F5D69B"/>
                </a:solidFill>
              </a:defRPr>
            </a:lvl4pPr>
            <a:lvl5pPr>
              <a:lnSpc>
                <a:spcPct val="130000"/>
              </a:lnSpc>
              <a:defRPr sz="1050"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添加小标题</a:t>
            </a:r>
            <a:endParaRPr lang="en-US" altLang="zh-CN" dirty="0"/>
          </a:p>
          <a:p>
            <a:pPr lvl="0"/>
            <a:r>
              <a:rPr lang="zh-CN" altLang="en-US" dirty="0"/>
              <a:t>添加小标题</a:t>
            </a:r>
            <a:endParaRPr lang="en-US" altLang="zh-CN" dirty="0"/>
          </a:p>
          <a:p>
            <a:pPr lvl="0"/>
            <a:r>
              <a:rPr lang="zh-CN" altLang="en-US" dirty="0"/>
              <a:t>添加小标题</a:t>
            </a:r>
            <a:endParaRPr lang="en-US" altLang="zh-CN" dirty="0"/>
          </a:p>
          <a:p>
            <a:pPr lvl="0"/>
            <a:r>
              <a:rPr lang="zh-CN" altLang="en-US" dirty="0"/>
              <a:t>添加小标题</a:t>
            </a:r>
            <a:endParaRPr lang="en-US" altLang="zh-CN" dirty="0"/>
          </a:p>
          <a:p>
            <a:pPr lvl="0"/>
            <a:r>
              <a:rPr lang="zh-CN" altLang="en-US" dirty="0"/>
              <a:t>添加小标题</a:t>
            </a:r>
            <a:endParaRPr lang="en-US" altLang="zh-CN" dirty="0"/>
          </a:p>
        </p:txBody>
      </p:sp>
      <p:sp>
        <p:nvSpPr>
          <p:cNvPr id="11" name="圆: 空心 10"/>
          <p:cNvSpPr/>
          <p:nvPr userDrawn="1"/>
        </p:nvSpPr>
        <p:spPr>
          <a:xfrm>
            <a:off x="3215828" y="543406"/>
            <a:ext cx="5760343" cy="5760343"/>
          </a:xfrm>
          <a:prstGeom prst="donut">
            <a:avLst>
              <a:gd name="adj" fmla="val 27485"/>
            </a:avLst>
          </a:prstGeom>
          <a:gradFill flip="none" rotWithShape="1">
            <a:gsLst>
              <a:gs pos="29000">
                <a:schemeClr val="accent1"/>
              </a:gs>
              <a:gs pos="98000">
                <a:schemeClr val="accent4"/>
              </a:gs>
            </a:gsLst>
            <a:lin ang="27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</a:gsLst>
              <a:lin ang="5400000" scaled="1"/>
            </a:gra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3" name="矩形 12"/>
          <p:cNvSpPr/>
          <p:nvPr userDrawn="1"/>
        </p:nvSpPr>
        <p:spPr>
          <a:xfrm>
            <a:off x="1634952" y="2492896"/>
            <a:ext cx="5145252" cy="1872208"/>
          </a:xfrm>
          <a:prstGeom prst="rect">
            <a:avLst/>
          </a:prstGeom>
          <a:ln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1813506" y="2715419"/>
            <a:ext cx="4067175" cy="12461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7200" b="1">
                <a:solidFill>
                  <a:schemeClr val="accent1"/>
                </a:solidFill>
              </a:defRPr>
            </a:lvl1pPr>
            <a:lvl2pPr>
              <a:defRPr b="1">
                <a:solidFill>
                  <a:srgbClr val="F1C66F"/>
                </a:solidFill>
              </a:defRPr>
            </a:lvl2pPr>
            <a:lvl3pPr>
              <a:defRPr b="1">
                <a:solidFill>
                  <a:srgbClr val="F1C66F"/>
                </a:solidFill>
              </a:defRPr>
            </a:lvl3pPr>
            <a:lvl4pPr>
              <a:defRPr b="1">
                <a:solidFill>
                  <a:srgbClr val="F1C66F"/>
                </a:solidFill>
              </a:defRPr>
            </a:lvl4pPr>
            <a:lvl5pPr>
              <a:defRPr b="1">
                <a:solidFill>
                  <a:srgbClr val="F1C66F"/>
                </a:solidFill>
              </a:defRPr>
            </a:lvl5pPr>
          </a:lstStyle>
          <a:p>
            <a:pPr lvl="0"/>
            <a:r>
              <a:rPr lang="zh-CN" altLang="en-US" dirty="0"/>
              <a:t>企业介绍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9" hasCustomPrompt="1"/>
          </p:nvPr>
        </p:nvSpPr>
        <p:spPr>
          <a:xfrm>
            <a:off x="2063750" y="3627438"/>
            <a:ext cx="3600450" cy="3937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dist">
              <a:buNone/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英文小标题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937429" y="-171400"/>
            <a:ext cx="14066857" cy="7913377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2639616" y="3068960"/>
            <a:ext cx="8712968" cy="2376263"/>
          </a:xfrm>
          <a:prstGeom prst="rect">
            <a:avLst/>
          </a:prstGeom>
          <a:solidFill>
            <a:srgbClr val="1D1D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缺角矩形 8"/>
          <p:cNvSpPr/>
          <p:nvPr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缺角矩形 9"/>
          <p:cNvSpPr/>
          <p:nvPr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4"/>
          </p:nvPr>
        </p:nvSpPr>
        <p:spPr>
          <a:xfrm>
            <a:off x="839416" y="1740345"/>
            <a:ext cx="4572000" cy="324167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5212556" y="553375"/>
            <a:ext cx="1766888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>
              <a:defRPr>
                <a:solidFill>
                  <a:srgbClr val="F5D69B"/>
                </a:solidFill>
              </a:defRPr>
            </a:lvl2pPr>
            <a:lvl3pPr>
              <a:defRPr>
                <a:solidFill>
                  <a:srgbClr val="F5D69B"/>
                </a:solidFill>
              </a:defRPr>
            </a:lvl3pPr>
            <a:lvl4pPr>
              <a:defRPr>
                <a:solidFill>
                  <a:srgbClr val="F5D69B"/>
                </a:solidFill>
              </a:defRPr>
            </a:lvl4pPr>
            <a:lvl5pPr>
              <a:defRPr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小标题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3"/>
          </p:nvPr>
        </p:nvSpPr>
        <p:spPr>
          <a:xfrm>
            <a:off x="5808663" y="3284538"/>
            <a:ext cx="5040312" cy="187325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30000"/>
              </a:lnSpc>
              <a:defRPr sz="1600">
                <a:solidFill>
                  <a:srgbClr val="C5B7A7"/>
                </a:solidFill>
              </a:defRPr>
            </a:lvl1pPr>
            <a:lvl2pPr>
              <a:lnSpc>
                <a:spcPct val="130000"/>
              </a:lnSpc>
              <a:defRPr sz="1400">
                <a:solidFill>
                  <a:srgbClr val="C5B7A7"/>
                </a:solidFill>
              </a:defRPr>
            </a:lvl2pPr>
            <a:lvl3pPr>
              <a:lnSpc>
                <a:spcPct val="130000"/>
              </a:lnSpc>
              <a:defRPr sz="1200">
                <a:solidFill>
                  <a:srgbClr val="C5B7A7"/>
                </a:solidFill>
              </a:defRPr>
            </a:lvl3pPr>
            <a:lvl4pPr>
              <a:lnSpc>
                <a:spcPct val="130000"/>
              </a:lnSpc>
              <a:defRPr sz="1100">
                <a:solidFill>
                  <a:srgbClr val="C5B7A7"/>
                </a:solidFill>
              </a:defRPr>
            </a:lvl4pPr>
            <a:lvl5pPr>
              <a:lnSpc>
                <a:spcPct val="130000"/>
              </a:lnSpc>
              <a:defRPr sz="1100">
                <a:solidFill>
                  <a:srgbClr val="C5B7A7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cxnSp>
        <p:nvCxnSpPr>
          <p:cNvPr id="14" name="直接连接符 13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缺角矩形 16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缺角矩形 17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24" hasCustomPrompt="1"/>
          </p:nvPr>
        </p:nvSpPr>
        <p:spPr>
          <a:xfrm>
            <a:off x="5664200" y="2564656"/>
            <a:ext cx="2663825" cy="52292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添加小标题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4"/>
          </p:nvPr>
        </p:nvSpPr>
        <p:spPr>
          <a:xfrm>
            <a:off x="2231543" y="4725144"/>
            <a:ext cx="1304608" cy="14189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1736553"/>
            <a:ext cx="2051050" cy="35996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5D69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添加小标题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6"/>
          </p:nvPr>
        </p:nvSpPr>
        <p:spPr>
          <a:xfrm>
            <a:off x="838200" y="2387405"/>
            <a:ext cx="6877980" cy="212546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30000"/>
              </a:lnSpc>
              <a:defRPr sz="1400">
                <a:solidFill>
                  <a:srgbClr val="C5B7A7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5" name="图片占位符 24"/>
          <p:cNvSpPr>
            <a:spLocks noGrp="1"/>
          </p:cNvSpPr>
          <p:nvPr>
            <p:ph type="pic" sz="quarter" idx="17"/>
          </p:nvPr>
        </p:nvSpPr>
        <p:spPr>
          <a:xfrm>
            <a:off x="838200" y="4725144"/>
            <a:ext cx="1304608" cy="14189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6" name="图片占位符 25"/>
          <p:cNvSpPr>
            <a:spLocks noGrp="1"/>
          </p:cNvSpPr>
          <p:nvPr>
            <p:ph type="pic" sz="quarter" idx="18"/>
          </p:nvPr>
        </p:nvSpPr>
        <p:spPr>
          <a:xfrm>
            <a:off x="3624886" y="4725144"/>
            <a:ext cx="1304608" cy="14189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7" name="图片占位符 26"/>
          <p:cNvSpPr>
            <a:spLocks noGrp="1"/>
          </p:cNvSpPr>
          <p:nvPr>
            <p:ph type="pic" sz="quarter" idx="19"/>
          </p:nvPr>
        </p:nvSpPr>
        <p:spPr>
          <a:xfrm>
            <a:off x="5018229" y="4725144"/>
            <a:ext cx="1304608" cy="14189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8" name="图片占位符 27"/>
          <p:cNvSpPr>
            <a:spLocks noGrp="1"/>
          </p:cNvSpPr>
          <p:nvPr>
            <p:ph type="pic" sz="quarter" idx="20"/>
          </p:nvPr>
        </p:nvSpPr>
        <p:spPr>
          <a:xfrm>
            <a:off x="6411572" y="4725144"/>
            <a:ext cx="1304608" cy="14189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3" name="图片占位符 32"/>
          <p:cNvSpPr>
            <a:spLocks noGrp="1"/>
          </p:cNvSpPr>
          <p:nvPr>
            <p:ph type="pic" sz="quarter" idx="21"/>
          </p:nvPr>
        </p:nvSpPr>
        <p:spPr>
          <a:xfrm>
            <a:off x="7958296" y="1770305"/>
            <a:ext cx="3395504" cy="43737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cxnSp>
        <p:nvCxnSpPr>
          <p:cNvPr id="22" name="直接连接符 21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缺角矩形 23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缺角矩形 28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sz="quarter" idx="22" hasCustomPrompt="1"/>
          </p:nvPr>
        </p:nvSpPr>
        <p:spPr>
          <a:xfrm>
            <a:off x="5212556" y="553375"/>
            <a:ext cx="1766888" cy="4572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>
              <a:defRPr>
                <a:solidFill>
                  <a:srgbClr val="F5D69B"/>
                </a:solidFill>
              </a:defRPr>
            </a:lvl2pPr>
            <a:lvl3pPr>
              <a:defRPr>
                <a:solidFill>
                  <a:srgbClr val="F5D69B"/>
                </a:solidFill>
              </a:defRPr>
            </a:lvl3pPr>
            <a:lvl4pPr>
              <a:defRPr>
                <a:solidFill>
                  <a:srgbClr val="F5D69B"/>
                </a:solidFill>
              </a:defRPr>
            </a:lvl4pPr>
            <a:lvl5pPr>
              <a:defRPr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小标题</a:t>
            </a:r>
          </a:p>
        </p:txBody>
      </p:sp>
      <p:cxnSp>
        <p:nvCxnSpPr>
          <p:cNvPr id="31" name="直接连接符 30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缺角矩形 33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缺角矩形 34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6" name="文本占位符 45"/>
          <p:cNvSpPr>
            <a:spLocks noGrp="1"/>
          </p:cNvSpPr>
          <p:nvPr>
            <p:ph type="body" sz="quarter" idx="14" hasCustomPrompt="1"/>
          </p:nvPr>
        </p:nvSpPr>
        <p:spPr>
          <a:xfrm>
            <a:off x="2596828" y="3841688"/>
            <a:ext cx="1712838" cy="5032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添加小标题</a:t>
            </a:r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5" hasCustomPrompt="1"/>
          </p:nvPr>
        </p:nvSpPr>
        <p:spPr>
          <a:xfrm>
            <a:off x="2596828" y="4427960"/>
            <a:ext cx="1686157" cy="1623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添加小标题</a:t>
            </a:r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6" hasCustomPrompt="1"/>
          </p:nvPr>
        </p:nvSpPr>
        <p:spPr>
          <a:xfrm>
            <a:off x="4282985" y="3068329"/>
            <a:ext cx="1601787" cy="5032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添加小标题</a:t>
            </a:r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7" hasCustomPrompt="1"/>
          </p:nvPr>
        </p:nvSpPr>
        <p:spPr>
          <a:xfrm>
            <a:off x="4309666" y="1386725"/>
            <a:ext cx="1601788" cy="1623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添加小标题</a:t>
            </a:r>
          </a:p>
        </p:txBody>
      </p:sp>
      <p:sp>
        <p:nvSpPr>
          <p:cNvPr id="50" name="文本占位符 49"/>
          <p:cNvSpPr>
            <a:spLocks noGrp="1"/>
          </p:cNvSpPr>
          <p:nvPr>
            <p:ph type="body" sz="quarter" idx="18" hasCustomPrompt="1"/>
          </p:nvPr>
        </p:nvSpPr>
        <p:spPr>
          <a:xfrm>
            <a:off x="7104112" y="3841688"/>
            <a:ext cx="1601787" cy="5032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添加小标题</a:t>
            </a:r>
          </a:p>
        </p:txBody>
      </p:sp>
      <p:sp>
        <p:nvSpPr>
          <p:cNvPr id="51" name="文本占位符 50"/>
          <p:cNvSpPr>
            <a:spLocks noGrp="1"/>
          </p:cNvSpPr>
          <p:nvPr>
            <p:ph type="body" sz="quarter" idx="19" hasCustomPrompt="1"/>
          </p:nvPr>
        </p:nvSpPr>
        <p:spPr>
          <a:xfrm>
            <a:off x="7104112" y="4427960"/>
            <a:ext cx="1601787" cy="1623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添加小标题</a:t>
            </a:r>
          </a:p>
        </p:txBody>
      </p:sp>
      <p:sp>
        <p:nvSpPr>
          <p:cNvPr id="52" name="文本占位符 51"/>
          <p:cNvSpPr>
            <a:spLocks noGrp="1"/>
          </p:cNvSpPr>
          <p:nvPr>
            <p:ph type="body" sz="quarter" idx="20" hasCustomPrompt="1"/>
          </p:nvPr>
        </p:nvSpPr>
        <p:spPr>
          <a:xfrm>
            <a:off x="9752013" y="3068329"/>
            <a:ext cx="1601787" cy="5032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添加小标题</a:t>
            </a:r>
          </a:p>
        </p:txBody>
      </p:sp>
      <p:sp>
        <p:nvSpPr>
          <p:cNvPr id="53" name="文本占位符 52"/>
          <p:cNvSpPr>
            <a:spLocks noGrp="1"/>
          </p:cNvSpPr>
          <p:nvPr>
            <p:ph type="body" sz="quarter" idx="21" hasCustomPrompt="1"/>
          </p:nvPr>
        </p:nvSpPr>
        <p:spPr>
          <a:xfrm>
            <a:off x="9752013" y="1431395"/>
            <a:ext cx="1601788" cy="16233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zh-CN" altLang="en-US" dirty="0"/>
              <a:t>添加小标题</a:t>
            </a:r>
          </a:p>
        </p:txBody>
      </p:sp>
      <p:cxnSp>
        <p:nvCxnSpPr>
          <p:cNvPr id="23" name="直接连接符 22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缺角矩形 24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缺角矩形 25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22" hasCustomPrompt="1"/>
          </p:nvPr>
        </p:nvSpPr>
        <p:spPr>
          <a:xfrm>
            <a:off x="5212556" y="553375"/>
            <a:ext cx="1766888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>
              <a:defRPr>
                <a:solidFill>
                  <a:srgbClr val="F5D69B"/>
                </a:solidFill>
              </a:defRPr>
            </a:lvl2pPr>
            <a:lvl3pPr>
              <a:defRPr>
                <a:solidFill>
                  <a:srgbClr val="F5D69B"/>
                </a:solidFill>
              </a:defRPr>
            </a:lvl3pPr>
            <a:lvl4pPr>
              <a:defRPr>
                <a:solidFill>
                  <a:srgbClr val="F5D69B"/>
                </a:solidFill>
              </a:defRPr>
            </a:lvl4pPr>
            <a:lvl5pPr>
              <a:defRPr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小标题</a:t>
            </a:r>
          </a:p>
        </p:txBody>
      </p:sp>
      <p:cxnSp>
        <p:nvCxnSpPr>
          <p:cNvPr id="28" name="直接连接符 27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缺角矩形 29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缺角矩形 30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23"/>
          </p:nvPr>
        </p:nvSpPr>
        <p:spPr>
          <a:xfrm>
            <a:off x="838200" y="1484313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2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24"/>
          </p:nvPr>
        </p:nvSpPr>
        <p:spPr>
          <a:xfrm>
            <a:off x="2600677" y="1484313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2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25"/>
          </p:nvPr>
        </p:nvSpPr>
        <p:spPr>
          <a:xfrm>
            <a:off x="4363154" y="1484313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2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26"/>
          </p:nvPr>
        </p:nvSpPr>
        <p:spPr>
          <a:xfrm>
            <a:off x="838200" y="2337402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27"/>
          </p:nvPr>
        </p:nvSpPr>
        <p:spPr>
          <a:xfrm>
            <a:off x="2600677" y="2337402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28"/>
          </p:nvPr>
        </p:nvSpPr>
        <p:spPr>
          <a:xfrm>
            <a:off x="4363154" y="2337402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29"/>
          </p:nvPr>
        </p:nvSpPr>
        <p:spPr>
          <a:xfrm>
            <a:off x="838200" y="3246523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30"/>
          </p:nvPr>
        </p:nvSpPr>
        <p:spPr>
          <a:xfrm>
            <a:off x="2600677" y="3246523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31"/>
          </p:nvPr>
        </p:nvSpPr>
        <p:spPr>
          <a:xfrm>
            <a:off x="4363154" y="3246523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32"/>
          </p:nvPr>
        </p:nvSpPr>
        <p:spPr>
          <a:xfrm>
            <a:off x="838200" y="3984657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33"/>
          </p:nvPr>
        </p:nvSpPr>
        <p:spPr>
          <a:xfrm>
            <a:off x="2600677" y="3984657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34"/>
          </p:nvPr>
        </p:nvSpPr>
        <p:spPr>
          <a:xfrm>
            <a:off x="4363154" y="3984657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35"/>
          </p:nvPr>
        </p:nvSpPr>
        <p:spPr>
          <a:xfrm>
            <a:off x="838200" y="4693021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36"/>
          </p:nvPr>
        </p:nvSpPr>
        <p:spPr>
          <a:xfrm>
            <a:off x="2600677" y="4693021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37"/>
          </p:nvPr>
        </p:nvSpPr>
        <p:spPr>
          <a:xfrm>
            <a:off x="4363154" y="4693021"/>
            <a:ext cx="1441450" cy="4254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0" name="文本占位符 29"/>
          <p:cNvSpPr>
            <a:spLocks noGrp="1"/>
          </p:cNvSpPr>
          <p:nvPr>
            <p:ph type="body" sz="quarter" idx="15" hasCustomPrompt="1"/>
          </p:nvPr>
        </p:nvSpPr>
        <p:spPr>
          <a:xfrm>
            <a:off x="6456363" y="2653438"/>
            <a:ext cx="4897438" cy="2087563"/>
          </a:xfrm>
          <a:prstGeom prst="rect">
            <a:avLst/>
          </a:prstGeom>
        </p:spPr>
        <p:txBody>
          <a:bodyPr>
            <a:noAutofit/>
          </a:bodyPr>
          <a:lstStyle>
            <a:lvl1pPr indent="0">
              <a:lnSpc>
                <a:spcPct val="130000"/>
              </a:lnSpc>
              <a:spcBef>
                <a:spcPts val="0"/>
              </a:spcBef>
              <a:defRPr sz="2400">
                <a:solidFill>
                  <a:schemeClr val="accent1"/>
                </a:solidFill>
              </a:defRPr>
            </a:lvl1pPr>
            <a:lvl2pPr indent="0">
              <a:lnSpc>
                <a:spcPct val="130000"/>
              </a:lnSpc>
              <a:spcBef>
                <a:spcPts val="0"/>
              </a:spcBef>
              <a:defRPr sz="2000"/>
            </a:lvl2pPr>
            <a:lvl3pPr indent="0">
              <a:lnSpc>
                <a:spcPct val="130000"/>
              </a:lnSpc>
              <a:spcBef>
                <a:spcPts val="0"/>
              </a:spcBef>
              <a:defRPr sz="1800"/>
            </a:lvl3pPr>
            <a:lvl4pPr indent="0">
              <a:lnSpc>
                <a:spcPct val="130000"/>
              </a:lnSpc>
              <a:spcBef>
                <a:spcPts val="0"/>
              </a:spcBef>
              <a:defRPr sz="1600"/>
            </a:lvl4pPr>
            <a:lvl5pPr indent="0">
              <a:lnSpc>
                <a:spcPct val="130000"/>
              </a:lnSpc>
              <a:spcBef>
                <a:spcPts val="0"/>
              </a:spcBef>
              <a:defRPr sz="1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>
                <a:solidFill>
                  <a:srgbClr val="F5D69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请在此处粘贴或者输入你的文字内容，请在此处粘贴或者输入你的文字内容，请在此处粘贴或者输入你的文字内容，请在此处粘贴或者输入你的文字内容，</a:t>
            </a:r>
          </a:p>
        </p:txBody>
      </p:sp>
      <p:sp>
        <p:nvSpPr>
          <p:cNvPr id="31" name="副标题 30"/>
          <p:cNvSpPr>
            <a:spLocks noGrp="1"/>
          </p:cNvSpPr>
          <p:nvPr>
            <p:ph type="subTitle" idx="1" hasCustomPrompt="1"/>
          </p:nvPr>
        </p:nvSpPr>
        <p:spPr>
          <a:xfrm>
            <a:off x="6456363" y="1674326"/>
            <a:ext cx="4897437" cy="7629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5D69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添加小标题</a:t>
            </a:r>
          </a:p>
        </p:txBody>
      </p:sp>
      <p:cxnSp>
        <p:nvCxnSpPr>
          <p:cNvPr id="41" name="直接连接符 40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缺角矩形 42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4" name="缺角矩形 43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5" name="文本占位符 44"/>
          <p:cNvSpPr>
            <a:spLocks noGrp="1"/>
          </p:cNvSpPr>
          <p:nvPr>
            <p:ph type="body" sz="quarter" idx="22" hasCustomPrompt="1"/>
          </p:nvPr>
        </p:nvSpPr>
        <p:spPr>
          <a:xfrm>
            <a:off x="5212556" y="553375"/>
            <a:ext cx="1766888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>
              <a:defRPr>
                <a:solidFill>
                  <a:srgbClr val="F5D69B"/>
                </a:solidFill>
              </a:defRPr>
            </a:lvl2pPr>
            <a:lvl3pPr>
              <a:defRPr>
                <a:solidFill>
                  <a:srgbClr val="F5D69B"/>
                </a:solidFill>
              </a:defRPr>
            </a:lvl3pPr>
            <a:lvl4pPr>
              <a:defRPr>
                <a:solidFill>
                  <a:srgbClr val="F5D69B"/>
                </a:solidFill>
              </a:defRPr>
            </a:lvl4pPr>
            <a:lvl5pPr>
              <a:defRPr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小标题</a:t>
            </a:r>
          </a:p>
        </p:txBody>
      </p:sp>
      <p:cxnSp>
        <p:nvCxnSpPr>
          <p:cNvPr id="46" name="直接连接符 45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缺角矩形 47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缺角矩形 48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缺角矩形 16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缺角矩形 17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22" hasCustomPrompt="1"/>
          </p:nvPr>
        </p:nvSpPr>
        <p:spPr>
          <a:xfrm>
            <a:off x="5212556" y="553375"/>
            <a:ext cx="1766888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>
              <a:defRPr>
                <a:solidFill>
                  <a:srgbClr val="F5D69B"/>
                </a:solidFill>
              </a:defRPr>
            </a:lvl2pPr>
            <a:lvl3pPr>
              <a:defRPr>
                <a:solidFill>
                  <a:srgbClr val="F5D69B"/>
                </a:solidFill>
              </a:defRPr>
            </a:lvl3pPr>
            <a:lvl4pPr>
              <a:defRPr>
                <a:solidFill>
                  <a:srgbClr val="F5D69B"/>
                </a:solidFill>
              </a:defRPr>
            </a:lvl4pPr>
            <a:lvl5pPr>
              <a:defRPr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小标题</a:t>
            </a: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缺角矩形 21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缺角矩形 22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6" name="图片占位符 25"/>
          <p:cNvSpPr>
            <a:spLocks noGrp="1"/>
          </p:cNvSpPr>
          <p:nvPr>
            <p:ph type="pic" sz="quarter" idx="14"/>
          </p:nvPr>
        </p:nvSpPr>
        <p:spPr>
          <a:xfrm>
            <a:off x="817644" y="1603930"/>
            <a:ext cx="3025775" cy="43910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5"/>
          </p:nvPr>
        </p:nvSpPr>
        <p:spPr>
          <a:xfrm>
            <a:off x="4110698" y="1628800"/>
            <a:ext cx="3457575" cy="4196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1"/>
                </a:solidFill>
              </a:defRPr>
            </a:lvl1pPr>
            <a:lvl2pPr>
              <a:defRPr sz="1400">
                <a:solidFill>
                  <a:srgbClr val="F5D69B"/>
                </a:solidFill>
              </a:defRPr>
            </a:lvl2pPr>
            <a:lvl3pPr>
              <a:defRPr sz="1200">
                <a:solidFill>
                  <a:srgbClr val="F5D69B"/>
                </a:solidFill>
              </a:defRPr>
            </a:lvl3pPr>
            <a:lvl4pPr>
              <a:defRPr sz="1100">
                <a:solidFill>
                  <a:srgbClr val="F5D69B"/>
                </a:solidFill>
              </a:defRPr>
            </a:lvl4pPr>
            <a:lvl5pPr>
              <a:defRPr sz="1100"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6"/>
          </p:nvPr>
        </p:nvSpPr>
        <p:spPr>
          <a:xfrm>
            <a:off x="4084369" y="3730373"/>
            <a:ext cx="3457575" cy="4196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1"/>
                </a:solidFill>
              </a:defRPr>
            </a:lvl1pPr>
            <a:lvl2pPr>
              <a:defRPr sz="1400">
                <a:solidFill>
                  <a:srgbClr val="F5D69B"/>
                </a:solidFill>
              </a:defRPr>
            </a:lvl2pPr>
            <a:lvl3pPr>
              <a:defRPr sz="1200">
                <a:solidFill>
                  <a:srgbClr val="F5D69B"/>
                </a:solidFill>
              </a:defRPr>
            </a:lvl3pPr>
            <a:lvl4pPr>
              <a:defRPr sz="1100">
                <a:solidFill>
                  <a:srgbClr val="F5D69B"/>
                </a:solidFill>
              </a:defRPr>
            </a:lvl4pPr>
            <a:lvl5pPr>
              <a:defRPr sz="1100"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0" name="文本占位符 29"/>
          <p:cNvSpPr>
            <a:spLocks noGrp="1"/>
          </p:cNvSpPr>
          <p:nvPr>
            <p:ph type="body" sz="quarter" idx="17"/>
          </p:nvPr>
        </p:nvSpPr>
        <p:spPr>
          <a:xfrm>
            <a:off x="7998956" y="1622958"/>
            <a:ext cx="3354844" cy="4196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1"/>
                </a:solidFill>
              </a:defRPr>
            </a:lvl1pPr>
            <a:lvl2pPr>
              <a:defRPr sz="1400">
                <a:solidFill>
                  <a:srgbClr val="F5D69B"/>
                </a:solidFill>
              </a:defRPr>
            </a:lvl2pPr>
            <a:lvl3pPr>
              <a:defRPr sz="1200">
                <a:solidFill>
                  <a:srgbClr val="F5D69B"/>
                </a:solidFill>
              </a:defRPr>
            </a:lvl3pPr>
            <a:lvl4pPr>
              <a:defRPr sz="1100">
                <a:solidFill>
                  <a:srgbClr val="F5D69B"/>
                </a:solidFill>
              </a:defRPr>
            </a:lvl4pPr>
            <a:lvl5pPr>
              <a:defRPr sz="1100"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8"/>
          </p:nvPr>
        </p:nvSpPr>
        <p:spPr>
          <a:xfrm>
            <a:off x="4109978" y="2137577"/>
            <a:ext cx="3457575" cy="14289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1400">
                <a:solidFill>
                  <a:schemeClr val="bg2"/>
                </a:solidFill>
              </a:defRPr>
            </a:lvl1pPr>
            <a:lvl2pPr>
              <a:defRPr sz="1400">
                <a:solidFill>
                  <a:srgbClr val="F5D69B"/>
                </a:solidFill>
              </a:defRPr>
            </a:lvl2pPr>
            <a:lvl3pPr>
              <a:defRPr sz="1200">
                <a:solidFill>
                  <a:srgbClr val="F5D69B"/>
                </a:solidFill>
              </a:defRPr>
            </a:lvl3pPr>
            <a:lvl4pPr>
              <a:defRPr sz="1100">
                <a:solidFill>
                  <a:srgbClr val="F5D69B"/>
                </a:solidFill>
              </a:defRPr>
            </a:lvl4pPr>
            <a:lvl5pPr>
              <a:defRPr sz="1100"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9"/>
          </p:nvPr>
        </p:nvSpPr>
        <p:spPr>
          <a:xfrm>
            <a:off x="4109978" y="4247509"/>
            <a:ext cx="3457575" cy="14289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1400">
                <a:solidFill>
                  <a:schemeClr val="bg2"/>
                </a:solidFill>
              </a:defRPr>
            </a:lvl1pPr>
            <a:lvl2pPr>
              <a:defRPr sz="1400">
                <a:solidFill>
                  <a:srgbClr val="F5D69B"/>
                </a:solidFill>
              </a:defRPr>
            </a:lvl2pPr>
            <a:lvl3pPr>
              <a:defRPr sz="1200">
                <a:solidFill>
                  <a:srgbClr val="F5D69B"/>
                </a:solidFill>
              </a:defRPr>
            </a:lvl3pPr>
            <a:lvl4pPr>
              <a:defRPr sz="1100">
                <a:solidFill>
                  <a:srgbClr val="F5D69B"/>
                </a:solidFill>
              </a:defRPr>
            </a:lvl4pPr>
            <a:lvl5pPr>
              <a:defRPr sz="1100"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3" name="文本占位符 32"/>
          <p:cNvSpPr>
            <a:spLocks noGrp="1"/>
          </p:cNvSpPr>
          <p:nvPr>
            <p:ph type="body" sz="quarter" idx="20"/>
          </p:nvPr>
        </p:nvSpPr>
        <p:spPr>
          <a:xfrm>
            <a:off x="7970114" y="2137577"/>
            <a:ext cx="3404242" cy="14289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1400">
                <a:solidFill>
                  <a:schemeClr val="bg2"/>
                </a:solidFill>
              </a:defRPr>
            </a:lvl1pPr>
            <a:lvl2pPr>
              <a:defRPr sz="1400">
                <a:solidFill>
                  <a:srgbClr val="F5D69B"/>
                </a:solidFill>
              </a:defRPr>
            </a:lvl2pPr>
            <a:lvl3pPr>
              <a:defRPr sz="1200">
                <a:solidFill>
                  <a:srgbClr val="F5D69B"/>
                </a:solidFill>
              </a:defRPr>
            </a:lvl3pPr>
            <a:lvl4pPr>
              <a:defRPr sz="1100">
                <a:solidFill>
                  <a:srgbClr val="F5D69B"/>
                </a:solidFill>
              </a:defRPr>
            </a:lvl4pPr>
            <a:lvl5pPr>
              <a:defRPr sz="1100"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rgbClr val="F5D69B">
                    <a:alpha val="0"/>
                  </a:srgbClr>
                </a:gs>
                <a:gs pos="98639">
                  <a:srgbClr val="F5D69B">
                    <a:alpha val="0"/>
                  </a:srgbClr>
                </a:gs>
                <a:gs pos="52000">
                  <a:srgbClr val="F5D69B">
                    <a:alpha val="58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缺角矩形 19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1" name="缺角矩形 20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rgbClr val="F5D69B"/>
              </a:gs>
              <a:gs pos="100000">
                <a:srgbClr val="F5D69B">
                  <a:lumMod val="50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22" hasCustomPrompt="1"/>
          </p:nvPr>
        </p:nvSpPr>
        <p:spPr>
          <a:xfrm>
            <a:off x="5212556" y="553375"/>
            <a:ext cx="1766888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>
              <a:defRPr>
                <a:solidFill>
                  <a:srgbClr val="F5D69B"/>
                </a:solidFill>
              </a:defRPr>
            </a:lvl2pPr>
            <a:lvl3pPr>
              <a:defRPr>
                <a:solidFill>
                  <a:srgbClr val="F5D69B"/>
                </a:solidFill>
              </a:defRPr>
            </a:lvl3pPr>
            <a:lvl4pPr>
              <a:defRPr>
                <a:solidFill>
                  <a:srgbClr val="F5D69B"/>
                </a:solidFill>
              </a:defRPr>
            </a:lvl4pPr>
            <a:lvl5pPr>
              <a:defRPr>
                <a:solidFill>
                  <a:srgbClr val="F5D69B"/>
                </a:solidFill>
              </a:defRPr>
            </a:lvl5pPr>
          </a:lstStyle>
          <a:p>
            <a:pPr lvl="0"/>
            <a:r>
              <a:rPr lang="zh-CN" altLang="en-US" dirty="0"/>
              <a:t>小标题</a:t>
            </a:r>
          </a:p>
        </p:txBody>
      </p:sp>
      <p:cxnSp>
        <p:nvCxnSpPr>
          <p:cNvPr id="23" name="直接连接符 22"/>
          <p:cNvCxnSpPr/>
          <p:nvPr userDrawn="1"/>
        </p:nvCxnSpPr>
        <p:spPr>
          <a:xfrm>
            <a:off x="4475820" y="5296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 userDrawn="1"/>
        </p:nvCxnSpPr>
        <p:spPr>
          <a:xfrm>
            <a:off x="4475820" y="991956"/>
            <a:ext cx="3240360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98639">
                  <a:schemeClr val="accent1">
                    <a:alpha val="0"/>
                  </a:schemeClr>
                </a:gs>
                <a:gs pos="52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缺角矩形 24"/>
          <p:cNvSpPr/>
          <p:nvPr userDrawn="1"/>
        </p:nvSpPr>
        <p:spPr>
          <a:xfrm>
            <a:off x="5083879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7" name="缺角矩形 26"/>
          <p:cNvSpPr/>
          <p:nvPr userDrawn="1"/>
        </p:nvSpPr>
        <p:spPr>
          <a:xfrm>
            <a:off x="6977664" y="695772"/>
            <a:ext cx="126448" cy="126108"/>
          </a:xfrm>
          <a:prstGeom prst="plaque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7" r="2987"/>
          <a:stretch>
            <a:fillRect/>
          </a:stretch>
        </p:blipFill>
        <p:spPr>
          <a:xfrm>
            <a:off x="-384721" y="-808621"/>
            <a:ext cx="12961440" cy="8475242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415479" y="2153187"/>
            <a:ext cx="9361040" cy="221599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altLang="zh-CN" sz="13800" b="1" dirty="0">
                <a:ln>
                  <a:gradFill>
                    <a:gsLst>
                      <a:gs pos="0">
                        <a:srgbClr val="F1C66F"/>
                      </a:gs>
                      <a:gs pos="83000">
                        <a:srgbClr val="F1C66F"/>
                      </a:gs>
                      <a:gs pos="100000">
                        <a:srgbClr val="F5D69B"/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</a:t>
            </a:r>
            <a:endParaRPr lang="zh-CN" altLang="en-US" sz="13800" b="1" dirty="0">
              <a:ln>
                <a:gradFill>
                  <a:gsLst>
                    <a:gs pos="0">
                      <a:srgbClr val="F1C66F"/>
                    </a:gs>
                    <a:gs pos="83000">
                      <a:srgbClr val="F1C66F"/>
                    </a:gs>
                    <a:gs pos="100000">
                      <a:srgbClr val="F5D69B"/>
                    </a:gs>
                  </a:gsLst>
                  <a:lin ang="5400000" scaled="1"/>
                </a:gradFill>
              </a:ln>
              <a:noFill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322624" y="5734003"/>
            <a:ext cx="1546751" cy="530986"/>
            <a:chOff x="911424" y="1268760"/>
            <a:chExt cx="1850073" cy="651648"/>
          </a:xfrm>
        </p:grpSpPr>
        <p:grpSp>
          <p:nvGrpSpPr>
            <p:cNvPr id="11" name="组合 10"/>
            <p:cNvGrpSpPr/>
            <p:nvPr/>
          </p:nvGrpSpPr>
          <p:grpSpPr>
            <a:xfrm>
              <a:off x="911424" y="1268760"/>
              <a:ext cx="1850073" cy="651648"/>
              <a:chOff x="8044408" y="836946"/>
              <a:chExt cx="1850073" cy="651648"/>
            </a:xfrm>
          </p:grpSpPr>
          <p:sp>
            <p:nvSpPr>
              <p:cNvPr id="13" name="矩形: 圆角 12"/>
              <p:cNvSpPr/>
              <p:nvPr/>
            </p:nvSpPr>
            <p:spPr>
              <a:xfrm>
                <a:off x="8044408" y="836946"/>
                <a:ext cx="1850073" cy="65164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rgbClr val="F5D69B"/>
                </a:solidFill>
              </a:ln>
              <a:effectLst>
                <a:outerShdw blurRad="88900" dist="381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zh-CN" altLang="en-US" sz="1400"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4" name="矩形: 圆角 13"/>
              <p:cNvSpPr/>
              <p:nvPr/>
            </p:nvSpPr>
            <p:spPr>
              <a:xfrm>
                <a:off x="8131163" y="909725"/>
                <a:ext cx="1676563" cy="51625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F5D69B"/>
                  </a:gs>
                  <a:gs pos="100000">
                    <a:srgbClr val="F5D69B">
                      <a:lumMod val="50000"/>
                    </a:srgbClr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outerShdw blurRad="88900" dist="38100" dir="2700000" algn="tl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r>
                  <a:rPr lang="en-US" altLang="zh-CN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20XX</a:t>
                </a:r>
                <a:endParaRPr lang="zh-CN" altLang="en-US" sz="2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128574" y="1371587"/>
              <a:ext cx="220957" cy="453260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endPara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 rot="5400000">
            <a:off x="3552554" y="4648616"/>
            <a:ext cx="216024" cy="2691950"/>
            <a:chOff x="1127448" y="2204864"/>
            <a:chExt cx="216024" cy="2691950"/>
          </a:xfrm>
        </p:grpSpPr>
        <p:sp>
          <p:nvSpPr>
            <p:cNvPr id="16" name="椭圆 15"/>
            <p:cNvSpPr/>
            <p:nvPr/>
          </p:nvSpPr>
          <p:spPr>
            <a:xfrm>
              <a:off x="1199456" y="2276872"/>
              <a:ext cx="72008" cy="72008"/>
            </a:xfrm>
            <a:prstGeom prst="ellipse">
              <a:avLst/>
            </a:prstGeom>
            <a:solidFill>
              <a:srgbClr val="F5D6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127448" y="2204864"/>
              <a:ext cx="216024" cy="2691950"/>
              <a:chOff x="1127448" y="2204864"/>
              <a:chExt cx="216024" cy="2691950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1127448" y="2204864"/>
                <a:ext cx="216024" cy="216024"/>
              </a:xfrm>
              <a:prstGeom prst="ellipse">
                <a:avLst/>
              </a:prstGeom>
              <a:noFill/>
              <a:ln>
                <a:solidFill>
                  <a:srgbClr val="F5D69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 flipV="1">
                <a:off x="1235460" y="2420888"/>
                <a:ext cx="0" cy="2475926"/>
              </a:xfrm>
              <a:prstGeom prst="line">
                <a:avLst/>
              </a:prstGeom>
              <a:ln>
                <a:gradFill>
                  <a:gsLst>
                    <a:gs pos="0">
                      <a:srgbClr val="F5D69B">
                        <a:alpha val="0"/>
                      </a:srgbClr>
                    </a:gs>
                    <a:gs pos="94000">
                      <a:srgbClr val="F5D69B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组合 19"/>
          <p:cNvGrpSpPr/>
          <p:nvPr/>
        </p:nvGrpSpPr>
        <p:grpSpPr>
          <a:xfrm rot="16200000" flipH="1">
            <a:off x="8423421" y="4648616"/>
            <a:ext cx="216024" cy="2691950"/>
            <a:chOff x="1127448" y="2204864"/>
            <a:chExt cx="216024" cy="2691950"/>
          </a:xfrm>
        </p:grpSpPr>
        <p:sp>
          <p:nvSpPr>
            <p:cNvPr id="21" name="椭圆 20"/>
            <p:cNvSpPr/>
            <p:nvPr/>
          </p:nvSpPr>
          <p:spPr>
            <a:xfrm>
              <a:off x="1199456" y="2276872"/>
              <a:ext cx="72008" cy="72008"/>
            </a:xfrm>
            <a:prstGeom prst="ellipse">
              <a:avLst/>
            </a:prstGeom>
            <a:solidFill>
              <a:srgbClr val="F5D6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1127448" y="2204864"/>
              <a:ext cx="216024" cy="2691950"/>
              <a:chOff x="1127448" y="2204864"/>
              <a:chExt cx="216024" cy="2691950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1127448" y="2204864"/>
                <a:ext cx="216024" cy="216024"/>
              </a:xfrm>
              <a:prstGeom prst="ellipse">
                <a:avLst/>
              </a:prstGeom>
              <a:noFill/>
              <a:ln>
                <a:solidFill>
                  <a:srgbClr val="F5D69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4" name="直接连接符 23"/>
              <p:cNvCxnSpPr/>
              <p:nvPr/>
            </p:nvCxnSpPr>
            <p:spPr>
              <a:xfrm flipV="1">
                <a:off x="1235460" y="2420888"/>
                <a:ext cx="0" cy="2475926"/>
              </a:xfrm>
              <a:prstGeom prst="line">
                <a:avLst/>
              </a:prstGeom>
              <a:ln>
                <a:gradFill>
                  <a:gsLst>
                    <a:gs pos="0">
                      <a:srgbClr val="F5D69B">
                        <a:alpha val="0"/>
                      </a:srgbClr>
                    </a:gs>
                    <a:gs pos="94000">
                      <a:srgbClr val="F5D69B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文本框 24"/>
          <p:cNvSpPr txBox="1"/>
          <p:nvPr/>
        </p:nvSpPr>
        <p:spPr>
          <a:xfrm>
            <a:off x="1415479" y="2058604"/>
            <a:ext cx="9361040" cy="221599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altLang="zh-CN" sz="13800" b="1" dirty="0">
                <a:ln>
                  <a:gradFill>
                    <a:gsLst>
                      <a:gs pos="0">
                        <a:srgbClr val="F1C66F">
                          <a:lumMod val="50000"/>
                          <a:alpha val="50000"/>
                        </a:srgbClr>
                      </a:gs>
                      <a:gs pos="83000">
                        <a:srgbClr val="F1C66F">
                          <a:lumMod val="50000"/>
                          <a:alpha val="50000"/>
                        </a:srgbClr>
                      </a:gs>
                      <a:gs pos="100000">
                        <a:srgbClr val="F5D69B">
                          <a:lumMod val="50000"/>
                          <a:alpha val="50000"/>
                        </a:srgbClr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</a:t>
            </a:r>
            <a:endParaRPr lang="zh-CN" altLang="en-US" sz="13800" b="1" dirty="0">
              <a:ln>
                <a:gradFill>
                  <a:gsLst>
                    <a:gs pos="0">
                      <a:srgbClr val="F1C66F">
                        <a:lumMod val="50000"/>
                        <a:alpha val="50000"/>
                      </a:srgbClr>
                    </a:gs>
                    <a:gs pos="83000">
                      <a:srgbClr val="F1C66F">
                        <a:lumMod val="50000"/>
                        <a:alpha val="50000"/>
                      </a:srgbClr>
                    </a:gs>
                    <a:gs pos="100000">
                      <a:srgbClr val="F5D69B">
                        <a:lumMod val="50000"/>
                        <a:alpha val="50000"/>
                      </a:srgbClr>
                    </a:gs>
                  </a:gsLst>
                  <a:lin ang="5400000" scaled="1"/>
                </a:gradFill>
              </a:ln>
              <a:noFill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7" name="图片 26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7" r="2987"/>
          <a:stretch>
            <a:fillRect/>
          </a:stretch>
        </p:blipFill>
        <p:spPr>
          <a:xfrm>
            <a:off x="-384721" y="-808621"/>
            <a:ext cx="12961440" cy="8475242"/>
          </a:xfrm>
          <a:prstGeom prst="rect">
            <a:avLst/>
          </a:prstGeom>
        </p:spPr>
      </p:pic>
      <p:sp>
        <p:nvSpPr>
          <p:cNvPr id="28" name="文本框 27"/>
          <p:cNvSpPr txBox="1"/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29" name="文本框 28"/>
          <p:cNvSpPr txBox="1"/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0" name="文本框 29"/>
          <p:cNvSpPr txBox="1"/>
          <p:nvPr userDrawn="1"/>
        </p:nvSpPr>
        <p:spPr>
          <a:xfrm>
            <a:off x="1415479" y="2153187"/>
            <a:ext cx="9361040" cy="221599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altLang="zh-CN" sz="13800" b="1" dirty="0">
                <a:ln>
                  <a:gradFill>
                    <a:gsLst>
                      <a:gs pos="0">
                        <a:schemeClr val="accent3"/>
                      </a:gs>
                      <a:gs pos="71000">
                        <a:schemeClr val="accent1"/>
                      </a:gs>
                      <a:gs pos="100000">
                        <a:schemeClr val="accent3"/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</a:t>
            </a:r>
            <a:endParaRPr lang="zh-CN" altLang="en-US" sz="13800" b="1" dirty="0">
              <a:ln>
                <a:gradFill>
                  <a:gsLst>
                    <a:gs pos="0">
                      <a:schemeClr val="accent3"/>
                    </a:gs>
                    <a:gs pos="71000">
                      <a:schemeClr val="accent1"/>
                    </a:gs>
                    <a:gs pos="100000">
                      <a:schemeClr val="accent3"/>
                    </a:gs>
                  </a:gsLst>
                  <a:lin ang="5400000" scaled="1"/>
                </a:gradFill>
              </a:ln>
              <a:noFill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5322624" y="5734003"/>
            <a:ext cx="1546751" cy="530986"/>
            <a:chOff x="8044408" y="836946"/>
            <a:chExt cx="1850073" cy="651648"/>
          </a:xfrm>
        </p:grpSpPr>
        <p:sp>
          <p:nvSpPr>
            <p:cNvPr id="34" name="矩形: 圆角 33"/>
            <p:cNvSpPr/>
            <p:nvPr/>
          </p:nvSpPr>
          <p:spPr>
            <a:xfrm>
              <a:off x="8044408" y="836946"/>
              <a:ext cx="1850073" cy="651648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accent1"/>
              </a:solidFill>
            </a:ln>
            <a:effectLst>
              <a:outerShdw blurRad="889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5" name="矩形: 圆角 34"/>
            <p:cNvSpPr/>
            <p:nvPr/>
          </p:nvSpPr>
          <p:spPr>
            <a:xfrm>
              <a:off x="8131163" y="909725"/>
              <a:ext cx="1676563" cy="51625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889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20XX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6" name="文本框 45"/>
          <p:cNvSpPr txBox="1"/>
          <p:nvPr userDrawn="1"/>
        </p:nvSpPr>
        <p:spPr>
          <a:xfrm>
            <a:off x="1415479" y="2058604"/>
            <a:ext cx="9361040" cy="221599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altLang="zh-CN" sz="13800" b="1" dirty="0">
                <a:ln>
                  <a:gradFill>
                    <a:gsLst>
                      <a:gs pos="0">
                        <a:schemeClr val="accent4"/>
                      </a:gs>
                      <a:gs pos="52000">
                        <a:schemeClr val="accent4">
                          <a:alpha val="0"/>
                        </a:schemeClr>
                      </a:gs>
                      <a:gs pos="100000">
                        <a:schemeClr val="accent4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</a:t>
            </a:r>
            <a:endParaRPr lang="zh-CN" altLang="en-US" sz="13800" b="1" dirty="0">
              <a:ln>
                <a:gradFill>
                  <a:gsLst>
                    <a:gs pos="0">
                      <a:schemeClr val="accent4"/>
                    </a:gs>
                    <a:gs pos="52000">
                      <a:schemeClr val="accent4">
                        <a:alpha val="0"/>
                      </a:schemeClr>
                    </a:gs>
                    <a:gs pos="100000">
                      <a:schemeClr val="accent4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47" name="组合 46"/>
          <p:cNvGrpSpPr/>
          <p:nvPr userDrawn="1"/>
        </p:nvGrpSpPr>
        <p:grpSpPr>
          <a:xfrm rot="5400000">
            <a:off x="3201853" y="4593855"/>
            <a:ext cx="216024" cy="2691950"/>
            <a:chOff x="1127448" y="2204864"/>
            <a:chExt cx="216024" cy="2691950"/>
          </a:xfrm>
        </p:grpSpPr>
        <p:sp>
          <p:nvSpPr>
            <p:cNvPr id="48" name="椭圆 47"/>
            <p:cNvSpPr/>
            <p:nvPr/>
          </p:nvSpPr>
          <p:spPr>
            <a:xfrm>
              <a:off x="1199456" y="2276872"/>
              <a:ext cx="72008" cy="7200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1127448" y="2204864"/>
              <a:ext cx="216024" cy="2691950"/>
              <a:chOff x="1127448" y="2204864"/>
              <a:chExt cx="216024" cy="2691950"/>
            </a:xfrm>
          </p:grpSpPr>
          <p:sp>
            <p:nvSpPr>
              <p:cNvPr id="50" name="椭圆 49"/>
              <p:cNvSpPr/>
              <p:nvPr/>
            </p:nvSpPr>
            <p:spPr>
              <a:xfrm>
                <a:off x="1127448" y="2204864"/>
                <a:ext cx="216024" cy="216024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51" name="直接连接符 50"/>
              <p:cNvCxnSpPr/>
              <p:nvPr/>
            </p:nvCxnSpPr>
            <p:spPr>
              <a:xfrm flipV="1">
                <a:off x="1235460" y="2420888"/>
                <a:ext cx="0" cy="2475926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91000">
                      <a:schemeClr val="accent1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2" name="组合 51"/>
          <p:cNvGrpSpPr/>
          <p:nvPr userDrawn="1"/>
        </p:nvGrpSpPr>
        <p:grpSpPr>
          <a:xfrm rot="16200000" flipH="1">
            <a:off x="8818477" y="4593855"/>
            <a:ext cx="216024" cy="2691950"/>
            <a:chOff x="1127448" y="2204864"/>
            <a:chExt cx="216024" cy="2691950"/>
          </a:xfrm>
        </p:grpSpPr>
        <p:sp>
          <p:nvSpPr>
            <p:cNvPr id="53" name="椭圆 52"/>
            <p:cNvSpPr/>
            <p:nvPr/>
          </p:nvSpPr>
          <p:spPr>
            <a:xfrm>
              <a:off x="1199456" y="2276872"/>
              <a:ext cx="72008" cy="720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1127448" y="2204864"/>
              <a:ext cx="216024" cy="2691950"/>
              <a:chOff x="1127448" y="2204864"/>
              <a:chExt cx="216024" cy="2691950"/>
            </a:xfrm>
          </p:grpSpPr>
          <p:sp>
            <p:nvSpPr>
              <p:cNvPr id="55" name="椭圆 54"/>
              <p:cNvSpPr/>
              <p:nvPr/>
            </p:nvSpPr>
            <p:spPr>
              <a:xfrm>
                <a:off x="1127448" y="2204864"/>
                <a:ext cx="216024" cy="216024"/>
              </a:xfrm>
              <a:prstGeom prst="ellipse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6" name="直接连接符 55"/>
              <p:cNvCxnSpPr/>
              <p:nvPr/>
            </p:nvCxnSpPr>
            <p:spPr>
              <a:xfrm flipV="1">
                <a:off x="1235460" y="2420888"/>
                <a:ext cx="0" cy="2475926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>
                        <a:alpha val="0"/>
                      </a:schemeClr>
                    </a:gs>
                    <a:gs pos="94000">
                      <a:schemeClr val="accent1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3Column_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形状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 hasCustomPrompt="1"/>
          </p:nvPr>
        </p:nvSpPr>
        <p:spPr>
          <a:xfrm>
            <a:off x="4153012" y="182445"/>
            <a:ext cx="2259871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65" b="0" i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 hasCustomPrompt="1"/>
          </p:nvPr>
        </p:nvSpPr>
        <p:spPr>
          <a:xfrm>
            <a:off x="440603" y="1490309"/>
            <a:ext cx="1657138" cy="46078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/>
              <a:t>OfficePLUS</a:t>
            </a:r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2377999" y="182445"/>
            <a:ext cx="1494754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Segoe UI Light" panose="020B0502040204020203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7" hasCustomPrompt="1"/>
          </p:nvPr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14561-31BF-432B-B8E6-B46B1B4F2CF6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D61D6-E55A-413E-9E89-08C9A943F5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EE608-3EA7-4868-AD31-C7DAD9F3DD33}" type="datetimeFigureOut">
              <a:rPr lang="zh-CN" altLang="en-US" smtClean="0"/>
              <a:t>2024/11/7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FC526-F811-422B-97D4-1D5131C9CD6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microsoft.com/office/2007/relationships/hdphoto" Target="../media/hdphoto3.wdp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tags" Target="../tags/tag86.xml"/><Relationship Id="rId18" Type="http://schemas.openxmlformats.org/officeDocument/2006/relationships/tags" Target="../tags/tag91.xml"/><Relationship Id="rId26" Type="http://schemas.openxmlformats.org/officeDocument/2006/relationships/tags" Target="../tags/tag99.xml"/><Relationship Id="rId21" Type="http://schemas.openxmlformats.org/officeDocument/2006/relationships/tags" Target="../tags/tag94.xml"/><Relationship Id="rId34" Type="http://schemas.openxmlformats.org/officeDocument/2006/relationships/image" Target="../media/image35.png"/><Relationship Id="rId7" Type="http://schemas.openxmlformats.org/officeDocument/2006/relationships/tags" Target="../tags/tag80.xml"/><Relationship Id="rId12" Type="http://schemas.openxmlformats.org/officeDocument/2006/relationships/tags" Target="../tags/tag85.xml"/><Relationship Id="rId17" Type="http://schemas.openxmlformats.org/officeDocument/2006/relationships/tags" Target="../tags/tag90.xml"/><Relationship Id="rId25" Type="http://schemas.openxmlformats.org/officeDocument/2006/relationships/tags" Target="../tags/tag98.xml"/><Relationship Id="rId33" Type="http://schemas.openxmlformats.org/officeDocument/2006/relationships/image" Target="../media/image7.png"/><Relationship Id="rId2" Type="http://schemas.openxmlformats.org/officeDocument/2006/relationships/tags" Target="../tags/tag75.xml"/><Relationship Id="rId16" Type="http://schemas.openxmlformats.org/officeDocument/2006/relationships/tags" Target="../tags/tag89.xml"/><Relationship Id="rId20" Type="http://schemas.openxmlformats.org/officeDocument/2006/relationships/tags" Target="../tags/tag93.xml"/><Relationship Id="rId29" Type="http://schemas.openxmlformats.org/officeDocument/2006/relationships/slideLayout" Target="../slideLayouts/slideLayout13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11" Type="http://schemas.openxmlformats.org/officeDocument/2006/relationships/tags" Target="../tags/tag84.xml"/><Relationship Id="rId24" Type="http://schemas.openxmlformats.org/officeDocument/2006/relationships/tags" Target="../tags/tag97.xml"/><Relationship Id="rId32" Type="http://schemas.microsoft.com/office/2007/relationships/hdphoto" Target="../media/hdphoto4.wdp"/><Relationship Id="rId37" Type="http://schemas.openxmlformats.org/officeDocument/2006/relationships/image" Target="../media/image10.png"/><Relationship Id="rId5" Type="http://schemas.openxmlformats.org/officeDocument/2006/relationships/tags" Target="../tags/tag78.xml"/><Relationship Id="rId15" Type="http://schemas.openxmlformats.org/officeDocument/2006/relationships/tags" Target="../tags/tag88.xml"/><Relationship Id="rId23" Type="http://schemas.openxmlformats.org/officeDocument/2006/relationships/tags" Target="../tags/tag96.xml"/><Relationship Id="rId28" Type="http://schemas.openxmlformats.org/officeDocument/2006/relationships/tags" Target="../tags/tag101.xml"/><Relationship Id="rId36" Type="http://schemas.openxmlformats.org/officeDocument/2006/relationships/image" Target="../media/image34.png"/><Relationship Id="rId10" Type="http://schemas.openxmlformats.org/officeDocument/2006/relationships/tags" Target="../tags/tag83.xml"/><Relationship Id="rId19" Type="http://schemas.openxmlformats.org/officeDocument/2006/relationships/tags" Target="../tags/tag92.xml"/><Relationship Id="rId31" Type="http://schemas.openxmlformats.org/officeDocument/2006/relationships/image" Target="../media/image9.png"/><Relationship Id="rId4" Type="http://schemas.openxmlformats.org/officeDocument/2006/relationships/tags" Target="../tags/tag77.xml"/><Relationship Id="rId9" Type="http://schemas.openxmlformats.org/officeDocument/2006/relationships/tags" Target="../tags/tag82.xml"/><Relationship Id="rId14" Type="http://schemas.openxmlformats.org/officeDocument/2006/relationships/tags" Target="../tags/tag87.xml"/><Relationship Id="rId22" Type="http://schemas.openxmlformats.org/officeDocument/2006/relationships/tags" Target="../tags/tag95.xml"/><Relationship Id="rId27" Type="http://schemas.openxmlformats.org/officeDocument/2006/relationships/tags" Target="../tags/tag100.xml"/><Relationship Id="rId30" Type="http://schemas.openxmlformats.org/officeDocument/2006/relationships/notesSlide" Target="../notesSlides/notesSlide10.xml"/><Relationship Id="rId35" Type="http://schemas.openxmlformats.org/officeDocument/2006/relationships/image" Target="../media/image36.png"/><Relationship Id="rId8" Type="http://schemas.openxmlformats.org/officeDocument/2006/relationships/tags" Target="../tags/tag81.xml"/><Relationship Id="rId3" Type="http://schemas.openxmlformats.org/officeDocument/2006/relationships/tags" Target="../tags/tag76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114.xml"/><Relationship Id="rId18" Type="http://schemas.openxmlformats.org/officeDocument/2006/relationships/tags" Target="../tags/tag119.xml"/><Relationship Id="rId26" Type="http://schemas.openxmlformats.org/officeDocument/2006/relationships/slideLayout" Target="../slideLayouts/slideLayout13.xml"/><Relationship Id="rId3" Type="http://schemas.openxmlformats.org/officeDocument/2006/relationships/tags" Target="../tags/tag104.xml"/><Relationship Id="rId21" Type="http://schemas.openxmlformats.org/officeDocument/2006/relationships/tags" Target="../tags/tag122.xml"/><Relationship Id="rId34" Type="http://schemas.openxmlformats.org/officeDocument/2006/relationships/image" Target="../media/image29.png"/><Relationship Id="rId7" Type="http://schemas.openxmlformats.org/officeDocument/2006/relationships/tags" Target="../tags/tag108.xml"/><Relationship Id="rId12" Type="http://schemas.openxmlformats.org/officeDocument/2006/relationships/tags" Target="../tags/tag113.xml"/><Relationship Id="rId17" Type="http://schemas.openxmlformats.org/officeDocument/2006/relationships/tags" Target="../tags/tag118.xml"/><Relationship Id="rId25" Type="http://schemas.openxmlformats.org/officeDocument/2006/relationships/tags" Target="../tags/tag126.xml"/><Relationship Id="rId33" Type="http://schemas.openxmlformats.org/officeDocument/2006/relationships/image" Target="../media/image38.png"/><Relationship Id="rId2" Type="http://schemas.openxmlformats.org/officeDocument/2006/relationships/tags" Target="../tags/tag103.xml"/><Relationship Id="rId16" Type="http://schemas.openxmlformats.org/officeDocument/2006/relationships/tags" Target="../tags/tag117.xml"/><Relationship Id="rId20" Type="http://schemas.openxmlformats.org/officeDocument/2006/relationships/tags" Target="../tags/tag121.xml"/><Relationship Id="rId29" Type="http://schemas.microsoft.com/office/2007/relationships/hdphoto" Target="../media/hdphoto4.wdp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11" Type="http://schemas.openxmlformats.org/officeDocument/2006/relationships/tags" Target="../tags/tag112.xml"/><Relationship Id="rId24" Type="http://schemas.openxmlformats.org/officeDocument/2006/relationships/tags" Target="../tags/tag125.xml"/><Relationship Id="rId32" Type="http://schemas.openxmlformats.org/officeDocument/2006/relationships/image" Target="../media/image37.png"/><Relationship Id="rId5" Type="http://schemas.openxmlformats.org/officeDocument/2006/relationships/tags" Target="../tags/tag106.xml"/><Relationship Id="rId15" Type="http://schemas.openxmlformats.org/officeDocument/2006/relationships/tags" Target="../tags/tag116.xml"/><Relationship Id="rId23" Type="http://schemas.openxmlformats.org/officeDocument/2006/relationships/tags" Target="../tags/tag124.xml"/><Relationship Id="rId28" Type="http://schemas.openxmlformats.org/officeDocument/2006/relationships/image" Target="../media/image9.png"/><Relationship Id="rId10" Type="http://schemas.openxmlformats.org/officeDocument/2006/relationships/tags" Target="../tags/tag111.xml"/><Relationship Id="rId19" Type="http://schemas.openxmlformats.org/officeDocument/2006/relationships/tags" Target="../tags/tag120.xml"/><Relationship Id="rId31" Type="http://schemas.openxmlformats.org/officeDocument/2006/relationships/image" Target="../media/image34.png"/><Relationship Id="rId4" Type="http://schemas.openxmlformats.org/officeDocument/2006/relationships/tags" Target="../tags/tag105.xml"/><Relationship Id="rId9" Type="http://schemas.openxmlformats.org/officeDocument/2006/relationships/tags" Target="../tags/tag110.xml"/><Relationship Id="rId14" Type="http://schemas.openxmlformats.org/officeDocument/2006/relationships/tags" Target="../tags/tag115.xml"/><Relationship Id="rId22" Type="http://schemas.openxmlformats.org/officeDocument/2006/relationships/tags" Target="../tags/tag123.xml"/><Relationship Id="rId27" Type="http://schemas.openxmlformats.org/officeDocument/2006/relationships/notesSlide" Target="../notesSlides/notesSlide11.xml"/><Relationship Id="rId30" Type="http://schemas.openxmlformats.org/officeDocument/2006/relationships/image" Target="../media/image7.png"/><Relationship Id="rId35" Type="http://schemas.openxmlformats.org/officeDocument/2006/relationships/image" Target="../media/image10.png"/><Relationship Id="rId8" Type="http://schemas.openxmlformats.org/officeDocument/2006/relationships/tags" Target="../tags/tag109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tags" Target="../tags/tag139.xml"/><Relationship Id="rId18" Type="http://schemas.openxmlformats.org/officeDocument/2006/relationships/tags" Target="../tags/tag144.xml"/><Relationship Id="rId26" Type="http://schemas.openxmlformats.org/officeDocument/2006/relationships/tags" Target="../tags/tag152.xml"/><Relationship Id="rId39" Type="http://schemas.openxmlformats.org/officeDocument/2006/relationships/image" Target="../media/image10.png"/><Relationship Id="rId21" Type="http://schemas.openxmlformats.org/officeDocument/2006/relationships/tags" Target="../tags/tag147.xml"/><Relationship Id="rId34" Type="http://schemas.openxmlformats.org/officeDocument/2006/relationships/slideLayout" Target="../slideLayouts/slideLayout13.xml"/><Relationship Id="rId7" Type="http://schemas.openxmlformats.org/officeDocument/2006/relationships/tags" Target="../tags/tag133.xml"/><Relationship Id="rId12" Type="http://schemas.openxmlformats.org/officeDocument/2006/relationships/tags" Target="../tags/tag138.xml"/><Relationship Id="rId17" Type="http://schemas.openxmlformats.org/officeDocument/2006/relationships/tags" Target="../tags/tag143.xml"/><Relationship Id="rId25" Type="http://schemas.openxmlformats.org/officeDocument/2006/relationships/tags" Target="../tags/tag151.xml"/><Relationship Id="rId33" Type="http://schemas.openxmlformats.org/officeDocument/2006/relationships/tags" Target="../tags/tag159.xml"/><Relationship Id="rId38" Type="http://schemas.openxmlformats.org/officeDocument/2006/relationships/image" Target="../media/image39.png"/><Relationship Id="rId2" Type="http://schemas.openxmlformats.org/officeDocument/2006/relationships/tags" Target="../tags/tag128.xml"/><Relationship Id="rId16" Type="http://schemas.openxmlformats.org/officeDocument/2006/relationships/tags" Target="../tags/tag142.xml"/><Relationship Id="rId20" Type="http://schemas.openxmlformats.org/officeDocument/2006/relationships/tags" Target="../tags/tag146.xml"/><Relationship Id="rId29" Type="http://schemas.openxmlformats.org/officeDocument/2006/relationships/tags" Target="../tags/tag155.xml"/><Relationship Id="rId1" Type="http://schemas.openxmlformats.org/officeDocument/2006/relationships/tags" Target="../tags/tag127.xml"/><Relationship Id="rId6" Type="http://schemas.openxmlformats.org/officeDocument/2006/relationships/tags" Target="../tags/tag132.xml"/><Relationship Id="rId11" Type="http://schemas.openxmlformats.org/officeDocument/2006/relationships/tags" Target="../tags/tag137.xml"/><Relationship Id="rId24" Type="http://schemas.openxmlformats.org/officeDocument/2006/relationships/tags" Target="../tags/tag150.xml"/><Relationship Id="rId32" Type="http://schemas.openxmlformats.org/officeDocument/2006/relationships/tags" Target="../tags/tag158.xml"/><Relationship Id="rId37" Type="http://schemas.microsoft.com/office/2007/relationships/hdphoto" Target="../media/hdphoto4.wdp"/><Relationship Id="rId5" Type="http://schemas.openxmlformats.org/officeDocument/2006/relationships/tags" Target="../tags/tag131.xml"/><Relationship Id="rId15" Type="http://schemas.openxmlformats.org/officeDocument/2006/relationships/tags" Target="../tags/tag141.xml"/><Relationship Id="rId23" Type="http://schemas.openxmlformats.org/officeDocument/2006/relationships/tags" Target="../tags/tag149.xml"/><Relationship Id="rId28" Type="http://schemas.openxmlformats.org/officeDocument/2006/relationships/tags" Target="../tags/tag154.xml"/><Relationship Id="rId36" Type="http://schemas.openxmlformats.org/officeDocument/2006/relationships/image" Target="../media/image9.png"/><Relationship Id="rId10" Type="http://schemas.openxmlformats.org/officeDocument/2006/relationships/tags" Target="../tags/tag136.xml"/><Relationship Id="rId19" Type="http://schemas.openxmlformats.org/officeDocument/2006/relationships/tags" Target="../tags/tag145.xml"/><Relationship Id="rId31" Type="http://schemas.openxmlformats.org/officeDocument/2006/relationships/tags" Target="../tags/tag157.xml"/><Relationship Id="rId4" Type="http://schemas.openxmlformats.org/officeDocument/2006/relationships/tags" Target="../tags/tag130.xml"/><Relationship Id="rId9" Type="http://schemas.openxmlformats.org/officeDocument/2006/relationships/tags" Target="../tags/tag135.xml"/><Relationship Id="rId14" Type="http://schemas.openxmlformats.org/officeDocument/2006/relationships/tags" Target="../tags/tag140.xml"/><Relationship Id="rId22" Type="http://schemas.openxmlformats.org/officeDocument/2006/relationships/tags" Target="../tags/tag148.xml"/><Relationship Id="rId27" Type="http://schemas.openxmlformats.org/officeDocument/2006/relationships/tags" Target="../tags/tag153.xml"/><Relationship Id="rId30" Type="http://schemas.openxmlformats.org/officeDocument/2006/relationships/tags" Target="../tags/tag156.xml"/><Relationship Id="rId35" Type="http://schemas.openxmlformats.org/officeDocument/2006/relationships/notesSlide" Target="../notesSlides/notesSlide12.xml"/><Relationship Id="rId8" Type="http://schemas.openxmlformats.org/officeDocument/2006/relationships/tags" Target="../tags/tag134.xml"/><Relationship Id="rId3" Type="http://schemas.openxmlformats.org/officeDocument/2006/relationships/tags" Target="../tags/tag1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0.png"/><Relationship Id="rId2" Type="http://schemas.openxmlformats.org/officeDocument/2006/relationships/tags" Target="../tags/tag161.xml"/><Relationship Id="rId1" Type="http://schemas.openxmlformats.org/officeDocument/2006/relationships/tags" Target="../tags/tag160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tags" Target="../tags/tag163.xml"/><Relationship Id="rId1" Type="http://schemas.openxmlformats.org/officeDocument/2006/relationships/tags" Target="../tags/tag162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4.xml"/><Relationship Id="rId9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11" Type="http://schemas.openxmlformats.org/officeDocument/2006/relationships/chart" Target="../charts/chart2.xml"/><Relationship Id="rId5" Type="http://schemas.microsoft.com/office/2007/relationships/hdphoto" Target="../media/hdphoto4.wdp"/><Relationship Id="rId10" Type="http://schemas.openxmlformats.org/officeDocument/2006/relationships/chart" Target="../charts/chart1.xml"/><Relationship Id="rId4" Type="http://schemas.openxmlformats.org/officeDocument/2006/relationships/image" Target="../media/image9.png"/><Relationship Id="rId9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tags" Target="../tags/tag7.xml"/><Relationship Id="rId7" Type="http://schemas.openxmlformats.org/officeDocument/2006/relationships/image" Target="../media/image9.png"/><Relationship Id="rId12" Type="http://schemas.openxmlformats.org/officeDocument/2006/relationships/image" Target="../media/image10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notesSlide" Target="../notesSlides/notesSlide3.xml"/><Relationship Id="rId11" Type="http://schemas.openxmlformats.org/officeDocument/2006/relationships/image" Target="../media/image11.png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3.png"/><Relationship Id="rId4" Type="http://schemas.openxmlformats.org/officeDocument/2006/relationships/tags" Target="../tags/tag8.xml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4.jpeg"/><Relationship Id="rId12" Type="http://schemas.openxmlformats.org/officeDocument/2006/relationships/image" Target="../media/image10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microsoft.com/office/2007/relationships/hdphoto" Target="../media/hdphoto4.wdp"/><Relationship Id="rId11" Type="http://schemas.openxmlformats.org/officeDocument/2006/relationships/image" Target="../media/image17.jpeg"/><Relationship Id="rId5" Type="http://schemas.openxmlformats.org/officeDocument/2006/relationships/image" Target="../media/image9.png"/><Relationship Id="rId10" Type="http://schemas.microsoft.com/office/2007/relationships/hdphoto" Target="../media/hdphoto5.wdp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tags" Target="../tags/tag13.xml"/><Relationship Id="rId7" Type="http://schemas.microsoft.com/office/2007/relationships/hdphoto" Target="../media/hdphoto4.wdp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5.xml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13.xml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openxmlformats.org/officeDocument/2006/relationships/image" Target="../media/image23.png"/><Relationship Id="rId3" Type="http://schemas.openxmlformats.org/officeDocument/2006/relationships/tags" Target="../tags/tag16.xml"/><Relationship Id="rId7" Type="http://schemas.openxmlformats.org/officeDocument/2006/relationships/image" Target="../media/image9.png"/><Relationship Id="rId12" Type="http://schemas.openxmlformats.org/officeDocument/2006/relationships/image" Target="../media/image10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notesSlide" Target="../notesSlides/notesSlide6.xml"/><Relationship Id="rId11" Type="http://schemas.openxmlformats.org/officeDocument/2006/relationships/image" Target="../media/image22.png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21.svg"/><Relationship Id="rId4" Type="http://schemas.openxmlformats.org/officeDocument/2006/relationships/tags" Target="../tags/tag17.xml"/><Relationship Id="rId9" Type="http://schemas.openxmlformats.org/officeDocument/2006/relationships/image" Target="../media/image20.png"/><Relationship Id="rId1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13" Type="http://schemas.openxmlformats.org/officeDocument/2006/relationships/tags" Target="../tags/tag30.xml"/><Relationship Id="rId18" Type="http://schemas.openxmlformats.org/officeDocument/2006/relationships/image" Target="../media/image25.jpeg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12" Type="http://schemas.openxmlformats.org/officeDocument/2006/relationships/tags" Target="../tags/tag29.xml"/><Relationship Id="rId17" Type="http://schemas.microsoft.com/office/2007/relationships/hdphoto" Target="../media/hdphoto4.wdp"/><Relationship Id="rId2" Type="http://schemas.openxmlformats.org/officeDocument/2006/relationships/tags" Target="../tags/tag19.xml"/><Relationship Id="rId16" Type="http://schemas.openxmlformats.org/officeDocument/2006/relationships/image" Target="../media/image9.png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tags" Target="../tags/tag28.xml"/><Relationship Id="rId5" Type="http://schemas.openxmlformats.org/officeDocument/2006/relationships/tags" Target="../tags/tag22.xml"/><Relationship Id="rId15" Type="http://schemas.openxmlformats.org/officeDocument/2006/relationships/notesSlide" Target="../notesSlides/notesSlide7.xml"/><Relationship Id="rId10" Type="http://schemas.openxmlformats.org/officeDocument/2006/relationships/tags" Target="../tags/tag27.xml"/><Relationship Id="rId19" Type="http://schemas.openxmlformats.org/officeDocument/2006/relationships/image" Target="../media/image10.png"/><Relationship Id="rId4" Type="http://schemas.openxmlformats.org/officeDocument/2006/relationships/tags" Target="../tags/tag21.xml"/><Relationship Id="rId9" Type="http://schemas.openxmlformats.org/officeDocument/2006/relationships/tags" Target="../tags/tag26.xml"/><Relationship Id="rId14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0.png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microsoft.com/office/2007/relationships/hdphoto" Target="../media/hdphoto4.wdp"/><Relationship Id="rId11" Type="http://schemas.openxmlformats.org/officeDocument/2006/relationships/image" Target="../media/image29.png"/><Relationship Id="rId5" Type="http://schemas.openxmlformats.org/officeDocument/2006/relationships/image" Target="../media/image9.png"/><Relationship Id="rId10" Type="http://schemas.openxmlformats.org/officeDocument/2006/relationships/image" Target="../media/image28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tags" Target="../tags/tag45.xml"/><Relationship Id="rId18" Type="http://schemas.openxmlformats.org/officeDocument/2006/relationships/tags" Target="../tags/tag50.xml"/><Relationship Id="rId26" Type="http://schemas.openxmlformats.org/officeDocument/2006/relationships/tags" Target="../tags/tag58.xml"/><Relationship Id="rId39" Type="http://schemas.openxmlformats.org/officeDocument/2006/relationships/tags" Target="../tags/tag71.xml"/><Relationship Id="rId21" Type="http://schemas.openxmlformats.org/officeDocument/2006/relationships/tags" Target="../tags/tag53.xml"/><Relationship Id="rId34" Type="http://schemas.openxmlformats.org/officeDocument/2006/relationships/tags" Target="../tags/tag66.xml"/><Relationship Id="rId42" Type="http://schemas.openxmlformats.org/officeDocument/2006/relationships/slideLayout" Target="../slideLayouts/slideLayout13.xml"/><Relationship Id="rId47" Type="http://schemas.openxmlformats.org/officeDocument/2006/relationships/image" Target="../media/image30.jpeg"/><Relationship Id="rId50" Type="http://schemas.openxmlformats.org/officeDocument/2006/relationships/image" Target="../media/image33.jpeg"/><Relationship Id="rId7" Type="http://schemas.openxmlformats.org/officeDocument/2006/relationships/tags" Target="../tags/tag39.xml"/><Relationship Id="rId2" Type="http://schemas.openxmlformats.org/officeDocument/2006/relationships/tags" Target="../tags/tag34.xml"/><Relationship Id="rId16" Type="http://schemas.openxmlformats.org/officeDocument/2006/relationships/tags" Target="../tags/tag48.xml"/><Relationship Id="rId29" Type="http://schemas.openxmlformats.org/officeDocument/2006/relationships/tags" Target="../tags/tag61.xml"/><Relationship Id="rId11" Type="http://schemas.openxmlformats.org/officeDocument/2006/relationships/tags" Target="../tags/tag43.xml"/><Relationship Id="rId24" Type="http://schemas.openxmlformats.org/officeDocument/2006/relationships/tags" Target="../tags/tag56.xml"/><Relationship Id="rId32" Type="http://schemas.openxmlformats.org/officeDocument/2006/relationships/tags" Target="../tags/tag64.xml"/><Relationship Id="rId37" Type="http://schemas.openxmlformats.org/officeDocument/2006/relationships/tags" Target="../tags/tag69.xml"/><Relationship Id="rId40" Type="http://schemas.openxmlformats.org/officeDocument/2006/relationships/tags" Target="../tags/tag72.xml"/><Relationship Id="rId45" Type="http://schemas.microsoft.com/office/2007/relationships/hdphoto" Target="../media/hdphoto4.wdp"/><Relationship Id="rId5" Type="http://schemas.openxmlformats.org/officeDocument/2006/relationships/tags" Target="../tags/tag37.xml"/><Relationship Id="rId15" Type="http://schemas.openxmlformats.org/officeDocument/2006/relationships/tags" Target="../tags/tag47.xml"/><Relationship Id="rId23" Type="http://schemas.openxmlformats.org/officeDocument/2006/relationships/tags" Target="../tags/tag55.xml"/><Relationship Id="rId28" Type="http://schemas.openxmlformats.org/officeDocument/2006/relationships/tags" Target="../tags/tag60.xml"/><Relationship Id="rId36" Type="http://schemas.openxmlformats.org/officeDocument/2006/relationships/tags" Target="../tags/tag68.xml"/><Relationship Id="rId49" Type="http://schemas.openxmlformats.org/officeDocument/2006/relationships/image" Target="../media/image32.jpeg"/><Relationship Id="rId10" Type="http://schemas.openxmlformats.org/officeDocument/2006/relationships/tags" Target="../tags/tag42.xml"/><Relationship Id="rId19" Type="http://schemas.openxmlformats.org/officeDocument/2006/relationships/tags" Target="../tags/tag51.xml"/><Relationship Id="rId31" Type="http://schemas.openxmlformats.org/officeDocument/2006/relationships/tags" Target="../tags/tag63.xml"/><Relationship Id="rId44" Type="http://schemas.openxmlformats.org/officeDocument/2006/relationships/image" Target="../media/image9.png"/><Relationship Id="rId52" Type="http://schemas.openxmlformats.org/officeDocument/2006/relationships/image" Target="../media/image10.png"/><Relationship Id="rId4" Type="http://schemas.openxmlformats.org/officeDocument/2006/relationships/tags" Target="../tags/tag36.xml"/><Relationship Id="rId9" Type="http://schemas.openxmlformats.org/officeDocument/2006/relationships/tags" Target="../tags/tag41.xml"/><Relationship Id="rId14" Type="http://schemas.openxmlformats.org/officeDocument/2006/relationships/tags" Target="../tags/tag46.xml"/><Relationship Id="rId22" Type="http://schemas.openxmlformats.org/officeDocument/2006/relationships/tags" Target="../tags/tag54.xml"/><Relationship Id="rId27" Type="http://schemas.openxmlformats.org/officeDocument/2006/relationships/tags" Target="../tags/tag59.xml"/><Relationship Id="rId30" Type="http://schemas.openxmlformats.org/officeDocument/2006/relationships/tags" Target="../tags/tag62.xml"/><Relationship Id="rId35" Type="http://schemas.openxmlformats.org/officeDocument/2006/relationships/tags" Target="../tags/tag67.xml"/><Relationship Id="rId43" Type="http://schemas.openxmlformats.org/officeDocument/2006/relationships/notesSlide" Target="../notesSlides/notesSlide9.xml"/><Relationship Id="rId48" Type="http://schemas.openxmlformats.org/officeDocument/2006/relationships/image" Target="../media/image31.png"/><Relationship Id="rId8" Type="http://schemas.openxmlformats.org/officeDocument/2006/relationships/tags" Target="../tags/tag40.xml"/><Relationship Id="rId51" Type="http://schemas.openxmlformats.org/officeDocument/2006/relationships/image" Target="../media/image34.png"/><Relationship Id="rId3" Type="http://schemas.openxmlformats.org/officeDocument/2006/relationships/tags" Target="../tags/tag35.xml"/><Relationship Id="rId12" Type="http://schemas.openxmlformats.org/officeDocument/2006/relationships/tags" Target="../tags/tag44.xml"/><Relationship Id="rId17" Type="http://schemas.openxmlformats.org/officeDocument/2006/relationships/tags" Target="../tags/tag49.xml"/><Relationship Id="rId25" Type="http://schemas.openxmlformats.org/officeDocument/2006/relationships/tags" Target="../tags/tag57.xml"/><Relationship Id="rId33" Type="http://schemas.openxmlformats.org/officeDocument/2006/relationships/tags" Target="../tags/tag65.xml"/><Relationship Id="rId38" Type="http://schemas.openxmlformats.org/officeDocument/2006/relationships/tags" Target="../tags/tag70.xml"/><Relationship Id="rId46" Type="http://schemas.openxmlformats.org/officeDocument/2006/relationships/image" Target="../media/image7.png"/><Relationship Id="rId20" Type="http://schemas.openxmlformats.org/officeDocument/2006/relationships/tags" Target="../tags/tag52.xml"/><Relationship Id="rId41" Type="http://schemas.openxmlformats.org/officeDocument/2006/relationships/tags" Target="../tags/tag73.xml"/><Relationship Id="rId1" Type="http://schemas.openxmlformats.org/officeDocument/2006/relationships/tags" Target="../tags/tag33.xml"/><Relationship Id="rId6" Type="http://schemas.openxmlformats.org/officeDocument/2006/relationships/tags" Target="../tags/tag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9668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40000"/>
                    </a14:imgEffect>
                    <a14:imgEffect>
                      <a14:colorTemperature colorTemp="11500"/>
                    </a14:imgEffect>
                    <a14:imgEffect>
                      <a14:saturation sat="99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67" t="13808" r="1886" b="8999"/>
          <a:stretch>
            <a:fillRect/>
          </a:stretch>
        </p:blipFill>
        <p:spPr>
          <a:xfrm>
            <a:off x="0" y="1"/>
            <a:ext cx="12329159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H="1">
            <a:off x="-5" y="0"/>
            <a:ext cx="1232916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26000">
                <a:schemeClr val="tx1">
                  <a:lumMod val="95000"/>
                  <a:lumOff val="5000"/>
                  <a:alpha val="30000"/>
                </a:schemeClr>
              </a:gs>
              <a:gs pos="100000">
                <a:schemeClr val="tx2">
                  <a:lumMod val="50000"/>
                  <a:alpha val="97000"/>
                </a:schemeClr>
              </a:gs>
              <a:gs pos="70000">
                <a:srgbClr val="152034">
                  <a:alpha val="95000"/>
                </a:srgbClr>
              </a:gs>
            </a:gsLst>
            <a:lin ang="1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" panose="020B0502040204020203"/>
              <a:ea typeface="等线" panose="02010600030101010101" charset="-122"/>
              <a:cs typeface="+mn-cs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 flipV="1">
            <a:off x="902919" y="2619879"/>
            <a:ext cx="10386151" cy="1990358"/>
          </a:xfrm>
          <a:prstGeom prst="rect">
            <a:avLst/>
          </a:prstGeom>
        </p:spPr>
      </p:pic>
      <p:sp>
        <p:nvSpPr>
          <p:cNvPr id="19" name="Shape 129"/>
          <p:cNvSpPr/>
          <p:nvPr/>
        </p:nvSpPr>
        <p:spPr>
          <a:xfrm flipH="1">
            <a:off x="2137770" y="1228243"/>
            <a:ext cx="2015633" cy="1990358"/>
          </a:xfrm>
          <a:prstGeom prst="ellipse">
            <a:avLst/>
          </a:prstGeom>
          <a:gradFill>
            <a:gsLst>
              <a:gs pos="0">
                <a:srgbClr val="FFD965">
                  <a:alpha val="0"/>
                </a:srgbClr>
              </a:gs>
              <a:gs pos="100000">
                <a:srgbClr val="FFD965">
                  <a:alpha val="24000"/>
                </a:srgbClr>
              </a:gs>
            </a:gsLst>
            <a:lin ang="8100000" scaled="1"/>
          </a:gradFill>
          <a:ln w="12700" cap="flat" cmpd="sng" algn="ctr">
            <a:noFill/>
            <a:prstDash val="solid"/>
            <a:miter lim="800000"/>
          </a:ln>
          <a:effectLst>
            <a:softEdge rad="76200"/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Helvetica Ligh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1498" y="2630667"/>
            <a:ext cx="1038615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400" dirty="0">
                <a:gradFill>
                  <a:gsLst>
                    <a:gs pos="23000">
                      <a:srgbClr val="F4DF9A"/>
                    </a:gs>
                    <a:gs pos="100000">
                      <a:srgbClr val="DA9A21"/>
                    </a:gs>
                  </a:gsLst>
                  <a:lin ang="5400000" scaled="0"/>
                </a:gradFill>
                <a:effectLst>
                  <a:glow rad="101600">
                    <a:prstClr val="black">
                      <a:alpha val="60000"/>
                    </a:prstClr>
                  </a:glow>
                </a:effectLst>
                <a:latin typeface="Times New Roman" panose="02020603050405020304" pitchFamily="18" charset="0"/>
                <a:ea typeface="优设标题黑" panose="00000500000000000000" pitchFamily="2" charset="-122"/>
                <a:cs typeface="Times New Roman" panose="02020603050405020304" pitchFamily="18" charset="0"/>
              </a:rPr>
              <a:t>Assisted Face-to-Face Review </a:t>
            </a:r>
            <a:r>
              <a:rPr lang="en-US" altLang="zh-CN" sz="5400" dirty="0">
                <a:solidFill>
                  <a:schemeClr val="accent4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优设标题黑" panose="00000500000000000000" pitchFamily="2" charset="-122"/>
                <a:cs typeface="Times New Roman" panose="02020603050405020304" pitchFamily="18" charset="0"/>
              </a:rPr>
              <a:t>Expert</a:t>
            </a:r>
            <a:r>
              <a:rPr lang="en-US" altLang="zh-CN" sz="4400" dirty="0">
                <a:solidFill>
                  <a:schemeClr val="accent4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优设标题黑" panose="00000500000000000000" pitchFamily="2" charset="-122"/>
                <a:cs typeface="Times New Roman" panose="02020603050405020304" pitchFamily="18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3000">
                      <a:srgbClr val="F4DF9A"/>
                    </a:gs>
                    <a:gs pos="100000">
                      <a:srgbClr val="DA9A21"/>
                    </a:gs>
                  </a:gsLst>
                  <a:lin ang="5400000" scaled="0"/>
                </a:gradFill>
                <a:effectLst>
                  <a:glow rad="101600">
                    <a:prstClr val="black">
                      <a:alpha val="60000"/>
                    </a:prstClr>
                  </a:glow>
                </a:effectLst>
                <a:uLnTx/>
                <a:uFillTx/>
                <a:latin typeface="Times New Roman" panose="02020603050405020304" pitchFamily="18" charset="0"/>
                <a:ea typeface="优设标题黑" panose="00000500000000000000" pitchFamily="2" charset="-122"/>
                <a:cs typeface="Times New Roman" panose="02020603050405020304" pitchFamily="18" charset="0"/>
              </a:rPr>
              <a:t>in Credit Scenarios</a:t>
            </a:r>
            <a:endParaRPr kumimoji="0" lang="zh-CN" altLang="en-US" sz="4400" i="0" u="none" strike="noStrike" kern="1200" cap="none" spc="0" normalizeH="0" baseline="0" noProof="0" dirty="0">
              <a:ln>
                <a:noFill/>
              </a:ln>
              <a:gradFill>
                <a:gsLst>
                  <a:gs pos="23000">
                    <a:srgbClr val="F4DF9A"/>
                  </a:gs>
                  <a:gs pos="100000">
                    <a:srgbClr val="DA9A21"/>
                  </a:gs>
                </a:gsLst>
                <a:lin ang="5400000" scaled="0"/>
              </a:gradFill>
              <a:effectLst>
                <a:glow rad="101600">
                  <a:prstClr val="black">
                    <a:alpha val="60000"/>
                  </a:prstClr>
                </a:glow>
              </a:effectLst>
              <a:uLnTx/>
              <a:uFillTx/>
              <a:latin typeface="Times New Roman" panose="02020603050405020304" pitchFamily="18" charset="0"/>
              <a:ea typeface="优设标题黑" panose="000005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" y="4621026"/>
            <a:ext cx="12329154" cy="1421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Introduction to FinTech</a:t>
            </a:r>
          </a:p>
          <a:p>
            <a:pPr algn="ctr">
              <a:lnSpc>
                <a:spcPct val="150000"/>
              </a:lnSpc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Business Case Project: Proposal on FinTech Applications and Disruption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Kai Ren    Nov 7, 2024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文本框 4"/>
          <p:cNvSpPr txBox="1"/>
          <p:nvPr>
            <p:custDataLst>
              <p:tags r:id="rId2"/>
            </p:custDataLst>
          </p:nvPr>
        </p:nvSpPr>
        <p:spPr>
          <a:xfrm>
            <a:off x="-5" y="557770"/>
            <a:ext cx="12329160" cy="18620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1500" b="1" i="1" dirty="0">
                <a:ln w="3175">
                  <a:solidFill>
                    <a:prstClr val="black"/>
                  </a:solidFill>
                </a:ln>
                <a:gradFill>
                  <a:gsLst>
                    <a:gs pos="52000">
                      <a:srgbClr val="EECB61"/>
                    </a:gs>
                    <a:gs pos="0">
                      <a:prstClr val="white"/>
                    </a:gs>
                    <a:gs pos="100000">
                      <a:srgbClr val="DA9A2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汉仪许静行楷简" panose="00020600040101010101" charset="-122"/>
                <a:cs typeface="Times New Roman" panose="02020603050405020304" pitchFamily="18" charset="0"/>
              </a:rPr>
              <a:t>Piercing EYE</a:t>
            </a:r>
            <a:endParaRPr kumimoji="0" lang="zh-CN" altLang="en-US" sz="11500" b="1" i="1" u="none" strike="noStrike" kern="1200" cap="none" spc="0" normalizeH="0" baseline="0" noProof="0" dirty="0">
              <a:ln w="3175">
                <a:solidFill>
                  <a:prstClr val="black"/>
                </a:solidFill>
              </a:ln>
              <a:gradFill>
                <a:gsLst>
                  <a:gs pos="52000">
                    <a:srgbClr val="EECB61"/>
                  </a:gs>
                  <a:gs pos="0">
                    <a:prstClr val="white"/>
                  </a:gs>
                  <a:gs pos="100000">
                    <a:srgbClr val="DA9A21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汉仪许静行楷简" panose="00020600040101010101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 descr="黑暗中的灯光&#10;&#10;描述已自动生成"/>
          <p:cNvPicPr>
            <a:picLocks noChangeAspect="1"/>
          </p:cNvPicPr>
          <p:nvPr/>
        </p:nvPicPr>
        <p:blipFill>
          <a:blip r:embed="rId8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00000">
            <a:off x="5713165" y="679812"/>
            <a:ext cx="1726574" cy="9734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-4171" y="231"/>
            <a:ext cx="12220138" cy="6817464"/>
            <a:chOff x="0" y="-1903038"/>
            <a:chExt cx="12220138" cy="6817464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1">
              <a:extLst>
                <a:ext uri="{BEBA8EAE-BF5A-486C-A8C5-ECC9F3942E4B}">
                  <a14:imgProps xmlns:a14="http://schemas.microsoft.com/office/drawing/2010/main">
                    <a14:imgLayer r:embed="rId32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1268702"/>
              <a:ext cx="12219653" cy="3645724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28138" y="-1903038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48" name="矩形: 剪去对角 47"/>
          <p:cNvSpPr/>
          <p:nvPr/>
        </p:nvSpPr>
        <p:spPr>
          <a:xfrm>
            <a:off x="5742703" y="681072"/>
            <a:ext cx="4665183" cy="613279"/>
          </a:xfrm>
          <a:prstGeom prst="snip2DiagRect">
            <a:avLst>
              <a:gd name="adj1" fmla="val 0"/>
              <a:gd name="adj2" fmla="val 44404"/>
            </a:avLst>
          </a:prstGeom>
          <a:solidFill>
            <a:srgbClr val="C00000">
              <a:alpha val="20000"/>
            </a:srgbClr>
          </a:solidFill>
          <a:ln>
            <a:noFill/>
          </a:ln>
          <a:effectLst>
            <a:glow rad="139700">
              <a:srgbClr val="FF0000">
                <a:alpha val="18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3D Face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Reconstruction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Technology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矩形: 圆角 103"/>
          <p:cNvSpPr/>
          <p:nvPr>
            <p:custDataLst>
              <p:tags r:id="rId2"/>
            </p:custDataLst>
          </p:nvPr>
        </p:nvSpPr>
        <p:spPr>
          <a:xfrm flipV="1">
            <a:off x="1272540" y="1379304"/>
            <a:ext cx="2489200" cy="2254435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5" name="右箭头 118"/>
          <p:cNvSpPr/>
          <p:nvPr>
            <p:custDataLst>
              <p:tags r:id="rId3"/>
            </p:custDataLst>
          </p:nvPr>
        </p:nvSpPr>
        <p:spPr>
          <a:xfrm rot="5400000">
            <a:off x="2284730" y="2279821"/>
            <a:ext cx="464820" cy="280670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矩形: 圆角 103"/>
          <p:cNvSpPr/>
          <p:nvPr>
            <p:custDataLst>
              <p:tags r:id="rId4"/>
            </p:custDataLst>
          </p:nvPr>
        </p:nvSpPr>
        <p:spPr>
          <a:xfrm flipV="1">
            <a:off x="4347845" y="1355270"/>
            <a:ext cx="7520640" cy="2304311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30" name="图片 2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3"/>
          <a:stretch>
            <a:fillRect/>
          </a:stretch>
        </p:blipFill>
        <p:spPr>
          <a:xfrm rot="10800000" flipV="1">
            <a:off x="4347842" y="1355270"/>
            <a:ext cx="7503161" cy="762742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33"/>
          <a:stretch>
            <a:fillRect/>
          </a:stretch>
        </p:blipFill>
        <p:spPr>
          <a:xfrm rot="5400000" flipH="1">
            <a:off x="10226733" y="1975813"/>
            <a:ext cx="2260619" cy="1055231"/>
          </a:xfrm>
          <a:prstGeom prst="rect">
            <a:avLst/>
          </a:prstGeom>
        </p:spPr>
      </p:pic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4493186" y="1546547"/>
            <a:ext cx="4167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Reconstructing a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3D model of a face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from multiple 2D images</a:t>
            </a:r>
          </a:p>
        </p:txBody>
      </p:sp>
      <p:pic>
        <p:nvPicPr>
          <p:cNvPr id="35" name="图片 34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33"/>
          <a:stretch>
            <a:fillRect/>
          </a:stretch>
        </p:blipFill>
        <p:spPr>
          <a:xfrm rot="10800000" flipV="1">
            <a:off x="1590037" y="1373121"/>
            <a:ext cx="1862330" cy="535206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33"/>
          <a:stretch>
            <a:fillRect/>
          </a:stretch>
        </p:blipFill>
        <p:spPr>
          <a:xfrm rot="5400000" flipH="1">
            <a:off x="2636566" y="2357477"/>
            <a:ext cx="1813518" cy="465413"/>
          </a:xfrm>
          <a:prstGeom prst="rect">
            <a:avLst/>
          </a:prstGeom>
        </p:spPr>
      </p:pic>
      <p:sp>
        <p:nvSpPr>
          <p:cNvPr id="38" name="文本框 37"/>
          <p:cNvSpPr txBox="1"/>
          <p:nvPr>
            <p:custDataLst>
              <p:tags r:id="rId10"/>
            </p:custDataLst>
          </p:nvPr>
        </p:nvSpPr>
        <p:spPr>
          <a:xfrm>
            <a:off x="1284340" y="1633793"/>
            <a:ext cx="2477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Specific Equipment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0" name="文本框 39"/>
          <p:cNvSpPr txBox="1"/>
          <p:nvPr>
            <p:custDataLst>
              <p:tags r:id="rId11"/>
            </p:custDataLst>
          </p:nvPr>
        </p:nvSpPr>
        <p:spPr>
          <a:xfrm>
            <a:off x="1284340" y="2738527"/>
            <a:ext cx="24773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Low device compatibility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3" name="图片 42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34"/>
          <a:stretch>
            <a:fillRect/>
          </a:stretch>
        </p:blipFill>
        <p:spPr>
          <a:xfrm>
            <a:off x="8930185" y="1814609"/>
            <a:ext cx="2855595" cy="1558290"/>
          </a:xfrm>
          <a:prstGeom prst="rect">
            <a:avLst/>
          </a:prstGeom>
        </p:spPr>
      </p:pic>
      <p:sp>
        <p:nvSpPr>
          <p:cNvPr id="44" name="右箭头 43"/>
          <p:cNvSpPr/>
          <p:nvPr>
            <p:custDataLst>
              <p:tags r:id="rId13"/>
            </p:custDataLst>
          </p:nvPr>
        </p:nvSpPr>
        <p:spPr>
          <a:xfrm rot="5400000">
            <a:off x="6349661" y="2054794"/>
            <a:ext cx="459740" cy="904875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5" name="文本框 44"/>
          <p:cNvSpPr txBox="1"/>
          <p:nvPr>
            <p:custDataLst>
              <p:tags r:id="rId14"/>
            </p:custDataLst>
          </p:nvPr>
        </p:nvSpPr>
        <p:spPr>
          <a:xfrm>
            <a:off x="4410195" y="2828449"/>
            <a:ext cx="4329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Can be used for 2D and 3D cameras, effectively </a:t>
            </a:r>
            <a:r>
              <a:rPr lang="en-US" altLang="zh-CN" b="1" dirty="0">
                <a:solidFill>
                  <a:srgbClr val="FFC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improving device compatibility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243590" y="4311576"/>
            <a:ext cx="2499352" cy="2268220"/>
            <a:chOff x="1723" y="3545"/>
            <a:chExt cx="7384" cy="5669"/>
          </a:xfrm>
        </p:grpSpPr>
        <p:sp>
          <p:nvSpPr>
            <p:cNvPr id="16" name="矩形: 圆角 103"/>
            <p:cNvSpPr/>
            <p:nvPr>
              <p:custDataLst>
                <p:tags r:id="rId26"/>
              </p:custDataLst>
            </p:nvPr>
          </p:nvSpPr>
          <p:spPr>
            <a:xfrm flipV="1">
              <a:off x="1723" y="3564"/>
              <a:ext cx="7354" cy="5650"/>
            </a:xfrm>
            <a:prstGeom prst="roundRect">
              <a:avLst>
                <a:gd name="adj" fmla="val 5364"/>
              </a:avLst>
            </a:prstGeom>
            <a:gradFill>
              <a:gsLst>
                <a:gs pos="76000">
                  <a:schemeClr val="tx1">
                    <a:alpha val="12000"/>
                  </a:schemeClr>
                </a:gs>
                <a:gs pos="100000">
                  <a:schemeClr val="tx1"/>
                </a:gs>
                <a:gs pos="0">
                  <a:srgbClr val="F5D27B">
                    <a:alpha val="14000"/>
                  </a:srgbClr>
                </a:gs>
              </a:gsLst>
              <a:lin ang="5400000" scaled="1"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8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8000000" scaled="0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33"/>
            <a:stretch>
              <a:fillRect/>
            </a:stretch>
          </p:blipFill>
          <p:spPr>
            <a:xfrm rot="10800000" flipV="1">
              <a:off x="2692" y="3545"/>
              <a:ext cx="5502" cy="1385"/>
            </a:xfrm>
            <a:prstGeom prst="rect">
              <a:avLst/>
            </a:prstGeom>
          </p:spPr>
        </p:pic>
        <p:pic>
          <p:nvPicPr>
            <p:cNvPr id="18" name="图片 17"/>
            <p:cNvPicPr>
              <a:picLocks noChangeAspect="1"/>
            </p:cNvPicPr>
            <p:nvPr>
              <p:custDataLst>
                <p:tags r:id="rId28"/>
              </p:custDataLst>
            </p:nvPr>
          </p:nvPicPr>
          <p:blipFill>
            <a:blip r:embed="rId33"/>
            <a:stretch>
              <a:fillRect/>
            </a:stretch>
          </p:blipFill>
          <p:spPr>
            <a:xfrm rot="5400000" flipH="1">
              <a:off x="6073" y="5826"/>
              <a:ext cx="4693" cy="1375"/>
            </a:xfrm>
            <a:prstGeom prst="rect">
              <a:avLst/>
            </a:prstGeom>
          </p:spPr>
        </p:pic>
      </p:grpSp>
      <p:sp>
        <p:nvSpPr>
          <p:cNvPr id="22" name="文本框 21"/>
          <p:cNvSpPr txBox="1"/>
          <p:nvPr>
            <p:custDataLst>
              <p:tags r:id="rId15"/>
            </p:custDataLst>
          </p:nvPr>
        </p:nvSpPr>
        <p:spPr>
          <a:xfrm>
            <a:off x="1228460" y="4346785"/>
            <a:ext cx="24891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Small amount of data acquisition,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difficult to process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22"/>
          <p:cNvSpPr txBox="1"/>
          <p:nvPr>
            <p:custDataLst>
              <p:tags r:id="rId16"/>
            </p:custDataLst>
          </p:nvPr>
        </p:nvSpPr>
        <p:spPr>
          <a:xfrm>
            <a:off x="1243105" y="5925682"/>
            <a:ext cx="2474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High cost of data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1" name="右箭头 118"/>
          <p:cNvSpPr/>
          <p:nvPr>
            <p:custDataLst>
              <p:tags r:id="rId17"/>
            </p:custDataLst>
          </p:nvPr>
        </p:nvSpPr>
        <p:spPr>
          <a:xfrm rot="5400000">
            <a:off x="2240540" y="5511726"/>
            <a:ext cx="464820" cy="280670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矩形: 剪去对角 6"/>
          <p:cNvSpPr/>
          <p:nvPr/>
        </p:nvSpPr>
        <p:spPr>
          <a:xfrm>
            <a:off x="5929887" y="3765271"/>
            <a:ext cx="4356555" cy="469892"/>
          </a:xfrm>
          <a:prstGeom prst="snip2DiagRect">
            <a:avLst>
              <a:gd name="adj1" fmla="val 0"/>
              <a:gd name="adj2" fmla="val 44404"/>
            </a:avLst>
          </a:prstGeom>
          <a:solidFill>
            <a:srgbClr val="C00000">
              <a:alpha val="20000"/>
            </a:srgbClr>
          </a:solidFill>
          <a:ln>
            <a:noFill/>
          </a:ln>
          <a:effectLst>
            <a:glow rad="139700">
              <a:srgbClr val="FF0000">
                <a:alpha val="18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8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Contrastive-style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Federated Learning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103"/>
          <p:cNvSpPr/>
          <p:nvPr>
            <p:custDataLst>
              <p:tags r:id="rId18"/>
            </p:custDataLst>
          </p:nvPr>
        </p:nvSpPr>
        <p:spPr>
          <a:xfrm flipV="1">
            <a:off x="4330065" y="4324924"/>
            <a:ext cx="7520940" cy="2268855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33"/>
          <a:stretch>
            <a:fillRect/>
          </a:stretch>
        </p:blipFill>
        <p:spPr>
          <a:xfrm rot="10800000" flipV="1">
            <a:off x="4329578" y="4325324"/>
            <a:ext cx="7520939" cy="55420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33"/>
          <a:stretch>
            <a:fillRect/>
          </a:stretch>
        </p:blipFill>
        <p:spPr>
          <a:xfrm rot="5400000" flipH="1">
            <a:off x="10035353" y="4776373"/>
            <a:ext cx="2259927" cy="1406213"/>
          </a:xfrm>
          <a:prstGeom prst="rect">
            <a:avLst/>
          </a:prstGeom>
        </p:spPr>
      </p:pic>
      <p:sp>
        <p:nvSpPr>
          <p:cNvPr id="50" name="右箭头 128"/>
          <p:cNvSpPr/>
          <p:nvPr>
            <p:custDataLst>
              <p:tags r:id="rId21"/>
            </p:custDataLst>
          </p:nvPr>
        </p:nvSpPr>
        <p:spPr>
          <a:xfrm rot="5400000">
            <a:off x="6172175" y="5111606"/>
            <a:ext cx="459740" cy="904875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1" name="文本框 50"/>
          <p:cNvSpPr txBox="1"/>
          <p:nvPr>
            <p:custDataLst>
              <p:tags r:id="rId22"/>
            </p:custDataLst>
          </p:nvPr>
        </p:nvSpPr>
        <p:spPr>
          <a:xfrm>
            <a:off x="4744696" y="4581235"/>
            <a:ext cx="3314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Low-cost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aggregation of multi-device information</a:t>
            </a:r>
            <a:endParaRPr kumimoji="0" lang="zh-CN" altLang="en-US" sz="20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2" name="文本框 51"/>
          <p:cNvSpPr txBox="1"/>
          <p:nvPr>
            <p:custDataLst>
              <p:tags r:id="rId23"/>
            </p:custDataLst>
          </p:nvPr>
        </p:nvSpPr>
        <p:spPr>
          <a:xfrm>
            <a:off x="4335211" y="5793914"/>
            <a:ext cx="41194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Effectively 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reduce data labeling costs and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enhance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sample diversity</a:t>
            </a:r>
          </a:p>
        </p:txBody>
      </p:sp>
      <p:sp>
        <p:nvSpPr>
          <p:cNvPr id="54" name="文本框 53"/>
          <p:cNvSpPr txBox="1"/>
          <p:nvPr>
            <p:custDataLst>
              <p:tags r:id="rId24"/>
            </p:custDataLst>
          </p:nvPr>
        </p:nvSpPr>
        <p:spPr>
          <a:xfrm>
            <a:off x="8285201" y="4383495"/>
            <a:ext cx="3563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ssisted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manual data labeling</a:t>
            </a:r>
          </a:p>
        </p:txBody>
      </p:sp>
      <p:pic>
        <p:nvPicPr>
          <p:cNvPr id="55" name="图片 54" descr="自监督学习"/>
          <p:cNvPicPr>
            <a:picLocks noChangeAspect="1"/>
          </p:cNvPicPr>
          <p:nvPr/>
        </p:nvPicPr>
        <p:blipFill>
          <a:blip r:embed="rId35">
            <a:lum bright="70000" contrast="-70000"/>
          </a:blip>
          <a:stretch>
            <a:fillRect/>
          </a:stretch>
        </p:blipFill>
        <p:spPr>
          <a:xfrm>
            <a:off x="8710872" y="4913056"/>
            <a:ext cx="2712085" cy="1474470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446" y="2731631"/>
            <a:ext cx="2392163" cy="2382339"/>
          </a:xfrm>
          <a:prstGeom prst="rect">
            <a:avLst/>
          </a:prstGeom>
        </p:spPr>
      </p:pic>
      <p:pic>
        <p:nvPicPr>
          <p:cNvPr id="56" name="图片 2">
            <a:extLst>
              <a:ext uri="{FF2B5EF4-FFF2-40B4-BE49-F238E27FC236}">
                <a16:creationId xmlns:a16="http://schemas.microsoft.com/office/drawing/2014/main" id="{3855B6C6-4BE6-8D42-9965-B863AA63C3CF}"/>
              </a:ext>
            </a:extLst>
          </p:cNvPr>
          <p:cNvPicPr>
            <a:picLocks noChangeAspect="1"/>
          </p:cNvPicPr>
          <p:nvPr/>
        </p:nvPicPr>
        <p:blipFill>
          <a:blip r:embed="rId37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57" name="文本框 61">
            <a:extLst>
              <a:ext uri="{FF2B5EF4-FFF2-40B4-BE49-F238E27FC236}">
                <a16:creationId xmlns:a16="http://schemas.microsoft.com/office/drawing/2014/main" id="{AF85C2AF-E278-8E43-912A-439331186319}"/>
              </a:ext>
            </a:extLst>
          </p:cNvPr>
          <p:cNvSpPr txBox="1"/>
          <p:nvPr>
            <p:custDataLst>
              <p:tags r:id="rId25"/>
            </p:custDataLst>
          </p:nvPr>
        </p:nvSpPr>
        <p:spPr>
          <a:xfrm>
            <a:off x="844095" y="156170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800" b="1" i="1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Affordable</a:t>
            </a:r>
          </a:p>
        </p:txBody>
      </p:sp>
      <p:sp>
        <p:nvSpPr>
          <p:cNvPr id="59" name="矩形: 剪去对角 32">
            <a:extLst>
              <a:ext uri="{FF2B5EF4-FFF2-40B4-BE49-F238E27FC236}">
                <a16:creationId xmlns:a16="http://schemas.microsoft.com/office/drawing/2014/main" id="{AA370F42-246F-E14B-BDC5-11A6FB577703}"/>
              </a:ext>
            </a:extLst>
          </p:cNvPr>
          <p:cNvSpPr/>
          <p:nvPr/>
        </p:nvSpPr>
        <p:spPr>
          <a:xfrm>
            <a:off x="1170550" y="709543"/>
            <a:ext cx="2728930" cy="614180"/>
          </a:xfrm>
          <a:prstGeom prst="snip2DiagRect">
            <a:avLst>
              <a:gd name="adj1" fmla="val 0"/>
              <a:gd name="adj2" fmla="val 33648"/>
            </a:avLst>
          </a:prstGeom>
          <a:solidFill>
            <a:srgbClr val="C00000">
              <a:alpha val="20000"/>
            </a:srgbClr>
          </a:solidFill>
          <a:ln>
            <a:noFill/>
          </a:ln>
          <a:effectLst>
            <a:glow rad="139700">
              <a:srgbClr val="FF0000">
                <a:alpha val="18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Traditional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Technology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0" name="文本框 136">
            <a:extLst>
              <a:ext uri="{FF2B5EF4-FFF2-40B4-BE49-F238E27FC236}">
                <a16:creationId xmlns:a16="http://schemas.microsoft.com/office/drawing/2014/main" id="{00C1F8E0-2B5F-2448-8402-AAE7B2FF6640}"/>
              </a:ext>
            </a:extLst>
          </p:cNvPr>
          <p:cNvSpPr txBox="1"/>
          <p:nvPr/>
        </p:nvSpPr>
        <p:spPr>
          <a:xfrm>
            <a:off x="673085" y="1381623"/>
            <a:ext cx="492443" cy="2252115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 w="0"/>
                <a:solidFill>
                  <a:srgbClr val="F5D69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Hardware</a:t>
            </a:r>
            <a:endParaRPr kumimoji="0" lang="zh-CN" altLang="en-US" sz="2000" b="1" i="0" u="none" strike="noStrike" kern="1200" cap="none" spc="0" normalizeH="0" baseline="0" noProof="0" dirty="0">
              <a:ln w="0"/>
              <a:solidFill>
                <a:srgbClr val="F5D69B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1" name="文本框 136">
            <a:extLst>
              <a:ext uri="{FF2B5EF4-FFF2-40B4-BE49-F238E27FC236}">
                <a16:creationId xmlns:a16="http://schemas.microsoft.com/office/drawing/2014/main" id="{3C22803C-9FD4-6644-9301-B93EBA581BB4}"/>
              </a:ext>
            </a:extLst>
          </p:cNvPr>
          <p:cNvSpPr txBox="1"/>
          <p:nvPr/>
        </p:nvSpPr>
        <p:spPr>
          <a:xfrm>
            <a:off x="674746" y="4333853"/>
            <a:ext cx="492443" cy="2259926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 w="0"/>
                <a:solidFill>
                  <a:srgbClr val="F5D69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Dataset</a:t>
            </a:r>
            <a:endParaRPr kumimoji="0" lang="zh-CN" altLang="en-US" sz="2000" b="1" i="0" u="none" strike="noStrike" kern="1200" cap="none" spc="0" normalizeH="0" baseline="0" noProof="0" dirty="0">
              <a:ln w="0"/>
              <a:solidFill>
                <a:srgbClr val="F5D69B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4171" y="231"/>
            <a:ext cx="12220138" cy="6817464"/>
            <a:chOff x="0" y="-1903038"/>
            <a:chExt cx="12220138" cy="6817464"/>
          </a:xfrm>
          <a:effectLst/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28">
              <a:extLst>
                <a:ext uri="{BEBA8EAE-BF5A-486C-A8C5-ECC9F3942E4B}">
                  <a14:imgProps xmlns:a14="http://schemas.microsoft.com/office/drawing/2010/main">
                    <a14:imgLayer r:embed="rId29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1268702"/>
              <a:ext cx="12219653" cy="3645724"/>
            </a:xfrm>
            <a:prstGeom prst="roundRect">
              <a:avLst>
                <a:gd name="adj" fmla="val 2782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sp>
          <p:nvSpPr>
            <p:cNvPr id="18" name="矩形 17"/>
            <p:cNvSpPr/>
            <p:nvPr/>
          </p:nvSpPr>
          <p:spPr>
            <a:xfrm>
              <a:off x="28138" y="-1903038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4" name="矩形: 剪去对角 13"/>
          <p:cNvSpPr/>
          <p:nvPr/>
        </p:nvSpPr>
        <p:spPr>
          <a:xfrm>
            <a:off x="6689808" y="744388"/>
            <a:ext cx="3201358" cy="610901"/>
          </a:xfrm>
          <a:prstGeom prst="snip2DiagRect">
            <a:avLst>
              <a:gd name="adj1" fmla="val 0"/>
              <a:gd name="adj2" fmla="val 44404"/>
            </a:avLst>
          </a:prstGeom>
          <a:solidFill>
            <a:srgbClr val="C00000">
              <a:alpha val="20000"/>
            </a:srgbClr>
          </a:solidFill>
          <a:ln>
            <a:noFill/>
          </a:ln>
          <a:effectLst>
            <a:glow rad="139700">
              <a:srgbClr val="FF0000">
                <a:alpha val="18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8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Approval Response </a:t>
            </a:r>
            <a:r>
              <a:rPr lang="en-US" b="1" dirty="0">
                <a:solidFill>
                  <a:srgbClr val="FFC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R</a:t>
            </a:r>
            <a:r>
              <a:rPr lang="en-US" sz="18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atio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矩形: 圆角 103"/>
          <p:cNvSpPr/>
          <p:nvPr>
            <p:custDataLst>
              <p:tags r:id="rId2"/>
            </p:custDataLst>
          </p:nvPr>
        </p:nvSpPr>
        <p:spPr>
          <a:xfrm flipV="1">
            <a:off x="4475480" y="1456264"/>
            <a:ext cx="7520640" cy="2327721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02" name="图片 1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30"/>
          <a:stretch>
            <a:fillRect/>
          </a:stretch>
        </p:blipFill>
        <p:spPr>
          <a:xfrm rot="10800000" flipV="1">
            <a:off x="4482328" y="1437126"/>
            <a:ext cx="7529966" cy="82833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0"/>
          <a:stretch>
            <a:fillRect/>
          </a:stretch>
        </p:blipFill>
        <p:spPr>
          <a:xfrm rot="5400000" flipH="1">
            <a:off x="10311249" y="2082939"/>
            <a:ext cx="2346860" cy="1055231"/>
          </a:xfrm>
          <a:prstGeom prst="rect">
            <a:avLst/>
          </a:prstGeom>
        </p:spPr>
      </p:pic>
      <p:sp>
        <p:nvSpPr>
          <p:cNvPr id="61" name="文本框 60"/>
          <p:cNvSpPr txBox="1"/>
          <p:nvPr>
            <p:custDataLst>
              <p:tags r:id="rId5"/>
            </p:custDataLst>
          </p:nvPr>
        </p:nvSpPr>
        <p:spPr>
          <a:xfrm>
            <a:off x="4734224" y="1800067"/>
            <a:ext cx="368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et an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all-around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evaluation index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1" name="矩形: 圆角 103"/>
          <p:cNvSpPr/>
          <p:nvPr>
            <p:custDataLst>
              <p:tags r:id="rId6"/>
            </p:custDataLst>
          </p:nvPr>
        </p:nvSpPr>
        <p:spPr>
          <a:xfrm flipV="1">
            <a:off x="1412240" y="1456313"/>
            <a:ext cx="2489200" cy="2327825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72" name="图片 7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30"/>
          <a:stretch>
            <a:fillRect/>
          </a:stretch>
        </p:blipFill>
        <p:spPr>
          <a:xfrm rot="10800000" flipV="1">
            <a:off x="1412240" y="1449929"/>
            <a:ext cx="2489200" cy="552629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30"/>
          <a:stretch>
            <a:fillRect/>
          </a:stretch>
        </p:blipFill>
        <p:spPr>
          <a:xfrm rot="5400000" flipH="1">
            <a:off x="2524863" y="2380000"/>
            <a:ext cx="2312788" cy="465413"/>
          </a:xfrm>
          <a:prstGeom prst="rect">
            <a:avLst/>
          </a:prstGeom>
        </p:spPr>
      </p:pic>
      <p:sp>
        <p:nvSpPr>
          <p:cNvPr id="75" name="文本框 74"/>
          <p:cNvSpPr txBox="1"/>
          <p:nvPr>
            <p:custDataLst>
              <p:tags r:id="rId9"/>
            </p:custDataLst>
          </p:nvPr>
        </p:nvSpPr>
        <p:spPr>
          <a:xfrm>
            <a:off x="1418537" y="1627362"/>
            <a:ext cx="2482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sequential priority approval 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6" name="右箭头 75"/>
          <p:cNvSpPr/>
          <p:nvPr>
            <p:custDataLst>
              <p:tags r:id="rId10"/>
            </p:custDataLst>
          </p:nvPr>
        </p:nvSpPr>
        <p:spPr>
          <a:xfrm rot="5400000">
            <a:off x="2436471" y="2523236"/>
            <a:ext cx="464820" cy="238125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9" name="文本框 78"/>
          <p:cNvSpPr txBox="1"/>
          <p:nvPr>
            <p:custDataLst>
              <p:tags r:id="rId11"/>
            </p:custDataLst>
          </p:nvPr>
        </p:nvSpPr>
        <p:spPr>
          <a:xfrm>
            <a:off x="1418537" y="2978316"/>
            <a:ext cx="2482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Long average approval time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1412240" y="4326225"/>
            <a:ext cx="2498678" cy="2319132"/>
            <a:chOff x="1723" y="3364"/>
            <a:chExt cx="7382" cy="5850"/>
          </a:xfrm>
        </p:grpSpPr>
        <p:sp>
          <p:nvSpPr>
            <p:cNvPr id="95" name="矩形: 圆角 103"/>
            <p:cNvSpPr/>
            <p:nvPr>
              <p:custDataLst>
                <p:tags r:id="rId23"/>
              </p:custDataLst>
            </p:nvPr>
          </p:nvSpPr>
          <p:spPr>
            <a:xfrm flipV="1">
              <a:off x="1723" y="3380"/>
              <a:ext cx="7354" cy="5834"/>
            </a:xfrm>
            <a:prstGeom prst="roundRect">
              <a:avLst>
                <a:gd name="adj" fmla="val 5364"/>
              </a:avLst>
            </a:prstGeom>
            <a:gradFill>
              <a:gsLst>
                <a:gs pos="76000">
                  <a:schemeClr val="tx1">
                    <a:alpha val="12000"/>
                  </a:schemeClr>
                </a:gs>
                <a:gs pos="100000">
                  <a:schemeClr val="tx1"/>
                </a:gs>
                <a:gs pos="0">
                  <a:srgbClr val="F5D27B">
                    <a:alpha val="14000"/>
                  </a:srgbClr>
                </a:gs>
              </a:gsLst>
              <a:lin ang="5400000" scaled="1"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8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8000000" scaled="0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pic>
          <p:nvPicPr>
            <p:cNvPr id="96" name="图片 95"/>
            <p:cNvPicPr>
              <a:picLocks noChangeAspect="1"/>
            </p:cNvPicPr>
            <p:nvPr>
              <p:custDataLst>
                <p:tags r:id="rId24"/>
              </p:custDataLst>
            </p:nvPr>
          </p:nvPicPr>
          <p:blipFill>
            <a:blip r:embed="rId30"/>
            <a:stretch>
              <a:fillRect/>
            </a:stretch>
          </p:blipFill>
          <p:spPr>
            <a:xfrm rot="10800000" flipV="1">
              <a:off x="2661" y="3364"/>
              <a:ext cx="5502" cy="1385"/>
            </a:xfrm>
            <a:prstGeom prst="rect">
              <a:avLst/>
            </a:prstGeom>
          </p:spPr>
        </p:pic>
        <p:pic>
          <p:nvPicPr>
            <p:cNvPr id="97" name="图片 96"/>
            <p:cNvPicPr>
              <a:picLocks noChangeAspect="1"/>
            </p:cNvPicPr>
            <p:nvPr>
              <p:custDataLst>
                <p:tags r:id="rId25"/>
              </p:custDataLst>
            </p:nvPr>
          </p:nvPicPr>
          <p:blipFill>
            <a:blip r:embed="rId30"/>
            <a:stretch>
              <a:fillRect/>
            </a:stretch>
          </p:blipFill>
          <p:spPr>
            <a:xfrm rot="5400000" flipH="1">
              <a:off x="6071" y="5826"/>
              <a:ext cx="4693" cy="1375"/>
            </a:xfrm>
            <a:prstGeom prst="rect">
              <a:avLst/>
            </a:prstGeom>
          </p:spPr>
        </p:pic>
      </p:grpSp>
      <p:grpSp>
        <p:nvGrpSpPr>
          <p:cNvPr id="114" name="组合 113"/>
          <p:cNvGrpSpPr/>
          <p:nvPr/>
        </p:nvGrpSpPr>
        <p:grpSpPr>
          <a:xfrm>
            <a:off x="4482329" y="4316393"/>
            <a:ext cx="7520940" cy="2305419"/>
            <a:chOff x="1723" y="3538"/>
            <a:chExt cx="7354" cy="5676"/>
          </a:xfrm>
        </p:grpSpPr>
        <p:sp>
          <p:nvSpPr>
            <p:cNvPr id="115" name="矩形: 圆角 103"/>
            <p:cNvSpPr/>
            <p:nvPr>
              <p:custDataLst>
                <p:tags r:id="rId21"/>
              </p:custDataLst>
            </p:nvPr>
          </p:nvSpPr>
          <p:spPr>
            <a:xfrm flipV="1">
              <a:off x="1723" y="3552"/>
              <a:ext cx="7354" cy="5662"/>
            </a:xfrm>
            <a:prstGeom prst="roundRect">
              <a:avLst>
                <a:gd name="adj" fmla="val 5364"/>
              </a:avLst>
            </a:prstGeom>
            <a:gradFill>
              <a:gsLst>
                <a:gs pos="76000">
                  <a:schemeClr val="tx1">
                    <a:alpha val="12000"/>
                  </a:schemeClr>
                </a:gs>
                <a:gs pos="100000">
                  <a:schemeClr val="tx1"/>
                </a:gs>
                <a:gs pos="0">
                  <a:srgbClr val="F5D27B">
                    <a:alpha val="14000"/>
                  </a:srgbClr>
                </a:gs>
              </a:gsLst>
              <a:lin ang="5400000" scaled="1"/>
            </a:gradFill>
            <a:ln w="1905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8000">
                    <a:schemeClr val="accent1">
                      <a:lumMod val="30000"/>
                      <a:lumOff val="70000"/>
                      <a:alpha val="0"/>
                    </a:schemeClr>
                  </a:gs>
                </a:gsLst>
                <a:lin ang="18000000" scaled="0"/>
                <a:tileRect/>
              </a:gra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  <p:pic>
          <p:nvPicPr>
            <p:cNvPr id="116" name="图片 115"/>
            <p:cNvPicPr>
              <a:picLocks noChangeAspect="1"/>
            </p:cNvPicPr>
            <p:nvPr>
              <p:custDataLst>
                <p:tags r:id="rId22"/>
              </p:custDataLst>
            </p:nvPr>
          </p:nvPicPr>
          <p:blipFill>
            <a:blip r:embed="rId30"/>
            <a:stretch>
              <a:fillRect/>
            </a:stretch>
          </p:blipFill>
          <p:spPr>
            <a:xfrm rot="10800000" flipV="1">
              <a:off x="2661" y="3538"/>
              <a:ext cx="5502" cy="1385"/>
            </a:xfrm>
            <a:prstGeom prst="rect">
              <a:avLst/>
            </a:prstGeom>
          </p:spPr>
        </p:pic>
      </p:grpSp>
      <p:sp>
        <p:nvSpPr>
          <p:cNvPr id="118" name="文本框 117"/>
          <p:cNvSpPr txBox="1"/>
          <p:nvPr>
            <p:custDataLst>
              <p:tags r:id="rId12"/>
            </p:custDataLst>
          </p:nvPr>
        </p:nvSpPr>
        <p:spPr>
          <a:xfrm>
            <a:off x="1411755" y="4549881"/>
            <a:ext cx="24829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upload all the data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 update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model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0" name="文本框 119"/>
          <p:cNvSpPr txBox="1"/>
          <p:nvPr>
            <p:custDataLst>
              <p:tags r:id="rId13"/>
            </p:custDataLst>
          </p:nvPr>
        </p:nvSpPr>
        <p:spPr>
          <a:xfrm>
            <a:off x="1440820" y="5901137"/>
            <a:ext cx="2453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updating efficiency is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extremely low 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9" name="右箭头 128"/>
          <p:cNvSpPr/>
          <p:nvPr>
            <p:custDataLst>
              <p:tags r:id="rId14"/>
            </p:custDataLst>
          </p:nvPr>
        </p:nvSpPr>
        <p:spPr>
          <a:xfrm rot="5400000">
            <a:off x="6305016" y="2071636"/>
            <a:ext cx="459740" cy="904875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剪去对角 7"/>
          <p:cNvSpPr/>
          <p:nvPr/>
        </p:nvSpPr>
        <p:spPr>
          <a:xfrm>
            <a:off x="5317706" y="3847602"/>
            <a:ext cx="5874729" cy="415766"/>
          </a:xfrm>
          <a:prstGeom prst="snip2DiagRect">
            <a:avLst>
              <a:gd name="adj1" fmla="val 0"/>
              <a:gd name="adj2" fmla="val 44404"/>
            </a:avLst>
          </a:prstGeom>
          <a:solidFill>
            <a:srgbClr val="C00000">
              <a:alpha val="20000"/>
            </a:srgbClr>
          </a:solidFill>
          <a:ln>
            <a:noFill/>
          </a:ln>
          <a:effectLst>
            <a:glow rad="139700">
              <a:srgbClr val="FF0000">
                <a:alpha val="18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Building a database for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Cloud </a:t>
            </a:r>
            <a:r>
              <a:rPr lang="en-US" altLang="zh-CN" b="1" dirty="0">
                <a:solidFill>
                  <a:srgbClr val="FFC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ollaboration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5" name="文本框 134"/>
          <p:cNvSpPr txBox="1"/>
          <p:nvPr>
            <p:custDataLst>
              <p:tags r:id="rId15"/>
            </p:custDataLst>
          </p:nvPr>
        </p:nvSpPr>
        <p:spPr>
          <a:xfrm>
            <a:off x="501445" y="2072836"/>
            <a:ext cx="427990" cy="1766570"/>
          </a:xfrm>
          <a:prstGeom prst="rect">
            <a:avLst/>
          </a:prstGeom>
          <a:noFill/>
        </p:spPr>
        <p:txBody>
          <a:bodyPr vert="eaVert"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 w="0"/>
              <a:solidFill>
                <a:srgbClr val="F5D69B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4823552" y="2809584"/>
            <a:ext cx="3419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Prioritize approval of loans </a:t>
            </a:r>
            <a:r>
              <a:rPr lang="en-US" altLang="zh-CN" b="1" dirty="0">
                <a:solidFill>
                  <a:srgbClr val="FFC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with high response ratios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srgbClr val="FFC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educe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average approval time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右箭头 75"/>
          <p:cNvSpPr/>
          <p:nvPr>
            <p:custDataLst>
              <p:tags r:id="rId17"/>
            </p:custDataLst>
          </p:nvPr>
        </p:nvSpPr>
        <p:spPr>
          <a:xfrm rot="5400000">
            <a:off x="2427577" y="5385004"/>
            <a:ext cx="464820" cy="238125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30"/>
          <a:stretch>
            <a:fillRect/>
          </a:stretch>
        </p:blipFill>
        <p:spPr>
          <a:xfrm rot="5400000" flipH="1">
            <a:off x="10095151" y="4999507"/>
            <a:ext cx="2797810" cy="105523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448" y="2864745"/>
            <a:ext cx="2392163" cy="2382339"/>
          </a:xfrm>
          <a:prstGeom prst="rect">
            <a:avLst/>
          </a:prstGeom>
        </p:spPr>
      </p:pic>
      <p:graphicFrame>
        <p:nvGraphicFramePr>
          <p:cNvPr id="5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203154"/>
              </p:ext>
            </p:extLst>
          </p:nvPr>
        </p:nvGraphicFramePr>
        <p:xfrm>
          <a:off x="8491038" y="1615586"/>
          <a:ext cx="3254592" cy="20136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36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36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36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6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756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loan size </a:t>
                      </a:r>
                      <a:endParaRPr lang="zh-CN" altLang="en-US" sz="11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urgency </a:t>
                      </a:r>
                      <a:endParaRPr lang="zh-CN" altLang="en-US" sz="11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waiting time </a:t>
                      </a:r>
                      <a:endParaRPr lang="zh-CN" altLang="en-US" sz="11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approval time </a:t>
                      </a:r>
                      <a:endParaRPr lang="zh-CN" altLang="en-US" sz="11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38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20H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38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CC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5H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7H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38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SSS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23H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38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AAA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38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12H</a:t>
                      </a:r>
                      <a:endParaRPr lang="zh-CN" altLang="en-US" sz="1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" name="文本框 18"/>
          <p:cNvSpPr txBox="1"/>
          <p:nvPr>
            <p:custDataLst>
              <p:tags r:id="rId19"/>
            </p:custDataLst>
          </p:nvPr>
        </p:nvSpPr>
        <p:spPr>
          <a:xfrm>
            <a:off x="4536782" y="4423572"/>
            <a:ext cx="7475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Support 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online learning 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without the need to re-upload all data.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Reduce communication overhead and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delays with cloud computing centers.</a:t>
            </a:r>
            <a:endParaRPr lang="zh-CN" altLang="en-US" sz="2000" b="1" dirty="0">
              <a:solidFill>
                <a:srgbClr val="FFC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4617088" y="5150340"/>
            <a:ext cx="2400504" cy="1350283"/>
          </a:xfrm>
          <a:prstGeom prst="roundRect">
            <a:avLst>
              <a:gd name="adj" fmla="val 278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7080770" y="5147028"/>
            <a:ext cx="2405887" cy="1353311"/>
          </a:xfrm>
          <a:prstGeom prst="roundRect">
            <a:avLst>
              <a:gd name="adj" fmla="val 278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9535821" y="5153801"/>
            <a:ext cx="2405887" cy="1353311"/>
          </a:xfrm>
          <a:prstGeom prst="roundRect">
            <a:avLst>
              <a:gd name="adj" fmla="val 278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  <p:pic>
        <p:nvPicPr>
          <p:cNvPr id="51" name="图片 2">
            <a:extLst>
              <a:ext uri="{FF2B5EF4-FFF2-40B4-BE49-F238E27FC236}">
                <a16:creationId xmlns:a16="http://schemas.microsoft.com/office/drawing/2014/main" id="{4472556A-1102-F44D-8E53-A175FB388FB4}"/>
              </a:ext>
            </a:extLst>
          </p:cNvPr>
          <p:cNvPicPr>
            <a:picLocks noChangeAspect="1"/>
          </p:cNvPicPr>
          <p:nvPr/>
        </p:nvPicPr>
        <p:blipFill>
          <a:blip r:embed="rId35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52" name="文本框 61">
            <a:extLst>
              <a:ext uri="{FF2B5EF4-FFF2-40B4-BE49-F238E27FC236}">
                <a16:creationId xmlns:a16="http://schemas.microsoft.com/office/drawing/2014/main" id="{D94F9C79-4B1A-A145-95BA-7E3BE81544F8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844095" y="156170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800" b="1" i="1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Fast</a:t>
            </a:r>
          </a:p>
        </p:txBody>
      </p:sp>
      <p:sp>
        <p:nvSpPr>
          <p:cNvPr id="53" name="矩形: 剪去对角 32">
            <a:extLst>
              <a:ext uri="{FF2B5EF4-FFF2-40B4-BE49-F238E27FC236}">
                <a16:creationId xmlns:a16="http://schemas.microsoft.com/office/drawing/2014/main" id="{73BB3D03-E0A2-124F-A2D4-EEBC5AFB82D9}"/>
              </a:ext>
            </a:extLst>
          </p:cNvPr>
          <p:cNvSpPr/>
          <p:nvPr/>
        </p:nvSpPr>
        <p:spPr>
          <a:xfrm>
            <a:off x="1363599" y="737525"/>
            <a:ext cx="2728930" cy="614180"/>
          </a:xfrm>
          <a:prstGeom prst="snip2DiagRect">
            <a:avLst>
              <a:gd name="adj1" fmla="val 0"/>
              <a:gd name="adj2" fmla="val 33648"/>
            </a:avLst>
          </a:prstGeom>
          <a:solidFill>
            <a:srgbClr val="C00000">
              <a:alpha val="20000"/>
            </a:srgbClr>
          </a:solidFill>
          <a:ln>
            <a:noFill/>
          </a:ln>
          <a:effectLst>
            <a:glow rad="139700">
              <a:srgbClr val="FF0000">
                <a:alpha val="18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Traditional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Technology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4" name="文本框 136">
            <a:extLst>
              <a:ext uri="{FF2B5EF4-FFF2-40B4-BE49-F238E27FC236}">
                <a16:creationId xmlns:a16="http://schemas.microsoft.com/office/drawing/2014/main" id="{A05581B9-CBC9-6549-BAE7-20F6F61760E0}"/>
              </a:ext>
            </a:extLst>
          </p:cNvPr>
          <p:cNvSpPr txBox="1"/>
          <p:nvPr/>
        </p:nvSpPr>
        <p:spPr>
          <a:xfrm>
            <a:off x="758806" y="1456312"/>
            <a:ext cx="492443" cy="2312789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 w="0"/>
                <a:solidFill>
                  <a:srgbClr val="F5D69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Approval Sequence</a:t>
            </a:r>
            <a:endParaRPr kumimoji="0" lang="zh-CN" altLang="en-US" sz="2000" b="1" i="0" u="none" strike="noStrike" kern="1200" cap="none" spc="0" normalizeH="0" baseline="0" noProof="0" dirty="0">
              <a:ln w="0"/>
              <a:solidFill>
                <a:srgbClr val="F5D69B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5" name="文本框 136">
            <a:extLst>
              <a:ext uri="{FF2B5EF4-FFF2-40B4-BE49-F238E27FC236}">
                <a16:creationId xmlns:a16="http://schemas.microsoft.com/office/drawing/2014/main" id="{A10590A4-546C-4446-B0B3-4D31178E7679}"/>
              </a:ext>
            </a:extLst>
          </p:cNvPr>
          <p:cNvSpPr txBox="1"/>
          <p:nvPr/>
        </p:nvSpPr>
        <p:spPr>
          <a:xfrm>
            <a:off x="813617" y="4326860"/>
            <a:ext cx="492443" cy="2312789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 w="0"/>
                <a:solidFill>
                  <a:srgbClr val="F5D69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Approval System</a:t>
            </a:r>
            <a:endParaRPr kumimoji="0" lang="zh-CN" altLang="en-US" sz="2000" b="1" i="0" u="none" strike="noStrike" kern="1200" cap="none" spc="0" normalizeH="0" baseline="0" noProof="0" dirty="0">
              <a:ln w="0"/>
              <a:solidFill>
                <a:srgbClr val="F5D69B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0" y="1339068"/>
            <a:ext cx="12220204" cy="5518932"/>
            <a:chOff x="-551" y="-511496"/>
            <a:chExt cx="12220204" cy="5518932"/>
          </a:xfrm>
        </p:grpSpPr>
        <p:sp>
          <p:nvSpPr>
            <p:cNvPr id="179" name="矩形 178"/>
            <p:cNvSpPr/>
            <p:nvPr/>
          </p:nvSpPr>
          <p:spPr>
            <a:xfrm>
              <a:off x="-551" y="-511496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6">
              <a:extLst>
                <a:ext uri="{BEBA8EAE-BF5A-486C-A8C5-ECC9F3942E4B}">
                  <a14:imgProps xmlns:a14="http://schemas.microsoft.com/office/drawing/2010/main">
                    <a14:imgLayer r:embed="rId37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1268702"/>
              <a:ext cx="12219653" cy="3645724"/>
            </a:xfrm>
            <a:prstGeom prst="rect">
              <a:avLst/>
            </a:prstGeom>
          </p:spPr>
        </p:pic>
      </p:grpSp>
      <p:sp>
        <p:nvSpPr>
          <p:cNvPr id="10" name="形状 9"/>
          <p:cNvSpPr/>
          <p:nvPr/>
        </p:nvSpPr>
        <p:spPr>
          <a:xfrm rot="11937082" flipH="1">
            <a:off x="349772" y="5534106"/>
            <a:ext cx="1003477" cy="959907"/>
          </a:xfrm>
          <a:prstGeom prst="swooshArrow">
            <a:avLst>
              <a:gd name="adj1" fmla="val 28369"/>
              <a:gd name="adj2" fmla="val 31370"/>
            </a:avLst>
          </a:prstGeom>
          <a:gradFill flip="none" rotWithShape="1">
            <a:gsLst>
              <a:gs pos="0">
                <a:srgbClr val="FFC00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" panose="020B0502040204020203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9" name="thumb-up_108195"/>
          <p:cNvSpPr/>
          <p:nvPr/>
        </p:nvSpPr>
        <p:spPr>
          <a:xfrm>
            <a:off x="1910471" y="5959771"/>
            <a:ext cx="480712" cy="450008"/>
          </a:xfrm>
          <a:custGeom>
            <a:avLst/>
            <a:gdLst>
              <a:gd name="connsiteX0" fmla="*/ 75919 w 607639"/>
              <a:gd name="connsiteY0" fmla="*/ 436100 h 568828"/>
              <a:gd name="connsiteX1" fmla="*/ 38004 w 607639"/>
              <a:gd name="connsiteY1" fmla="*/ 474045 h 568828"/>
              <a:gd name="connsiteX2" fmla="*/ 75919 w 607639"/>
              <a:gd name="connsiteY2" fmla="*/ 511901 h 568828"/>
              <a:gd name="connsiteX3" fmla="*/ 113923 w 607639"/>
              <a:gd name="connsiteY3" fmla="*/ 474045 h 568828"/>
              <a:gd name="connsiteX4" fmla="*/ 75919 w 607639"/>
              <a:gd name="connsiteY4" fmla="*/ 436100 h 568828"/>
              <a:gd name="connsiteX5" fmla="*/ 0 w 607639"/>
              <a:gd name="connsiteY5" fmla="*/ 189680 h 568828"/>
              <a:gd name="connsiteX6" fmla="*/ 113923 w 607639"/>
              <a:gd name="connsiteY6" fmla="*/ 189680 h 568828"/>
              <a:gd name="connsiteX7" fmla="*/ 151927 w 607639"/>
              <a:gd name="connsiteY7" fmla="*/ 227536 h 568828"/>
              <a:gd name="connsiteX8" fmla="*/ 151927 w 607639"/>
              <a:gd name="connsiteY8" fmla="*/ 511901 h 568828"/>
              <a:gd name="connsiteX9" fmla="*/ 113923 w 607639"/>
              <a:gd name="connsiteY9" fmla="*/ 549846 h 568828"/>
              <a:gd name="connsiteX10" fmla="*/ 0 w 607639"/>
              <a:gd name="connsiteY10" fmla="*/ 549846 h 568828"/>
              <a:gd name="connsiteX11" fmla="*/ 384577 w 607639"/>
              <a:gd name="connsiteY11" fmla="*/ 0 h 568828"/>
              <a:gd name="connsiteX12" fmla="*/ 384666 w 607639"/>
              <a:gd name="connsiteY12" fmla="*/ 0 h 568828"/>
              <a:gd name="connsiteX13" fmla="*/ 417689 w 607639"/>
              <a:gd name="connsiteY13" fmla="*/ 33063 h 568828"/>
              <a:gd name="connsiteX14" fmla="*/ 417689 w 607639"/>
              <a:gd name="connsiteY14" fmla="*/ 189669 h 568828"/>
              <a:gd name="connsiteX15" fmla="*/ 436738 w 607639"/>
              <a:gd name="connsiteY15" fmla="*/ 208600 h 568828"/>
              <a:gd name="connsiteX16" fmla="*/ 521387 w 607639"/>
              <a:gd name="connsiteY16" fmla="*/ 208600 h 568828"/>
              <a:gd name="connsiteX17" fmla="*/ 559306 w 607639"/>
              <a:gd name="connsiteY17" fmla="*/ 218732 h 568828"/>
              <a:gd name="connsiteX18" fmla="*/ 588591 w 607639"/>
              <a:gd name="connsiteY18" fmla="*/ 235619 h 568828"/>
              <a:gd name="connsiteX19" fmla="*/ 607639 w 607639"/>
              <a:gd name="connsiteY19" fmla="*/ 268416 h 568828"/>
              <a:gd name="connsiteX20" fmla="*/ 607639 w 607639"/>
              <a:gd name="connsiteY20" fmla="*/ 493014 h 568828"/>
              <a:gd name="connsiteX21" fmla="*/ 592418 w 607639"/>
              <a:gd name="connsiteY21" fmla="*/ 523322 h 568828"/>
              <a:gd name="connsiteX22" fmla="*/ 551918 w 607639"/>
              <a:gd name="connsiteY22" fmla="*/ 553719 h 568828"/>
              <a:gd name="connsiteX23" fmla="*/ 506344 w 607639"/>
              <a:gd name="connsiteY23" fmla="*/ 568828 h 568828"/>
              <a:gd name="connsiteX24" fmla="*/ 343810 w 607639"/>
              <a:gd name="connsiteY24" fmla="*/ 568828 h 568828"/>
              <a:gd name="connsiteX25" fmla="*/ 304734 w 607639"/>
              <a:gd name="connsiteY25" fmla="*/ 558074 h 568828"/>
              <a:gd name="connsiteX26" fmla="*/ 245898 w 607639"/>
              <a:gd name="connsiteY26" fmla="*/ 522788 h 568828"/>
              <a:gd name="connsiteX27" fmla="*/ 206822 w 607639"/>
              <a:gd name="connsiteY27" fmla="*/ 511945 h 568828"/>
              <a:gd name="connsiteX28" fmla="*/ 189821 w 607639"/>
              <a:gd name="connsiteY28" fmla="*/ 511945 h 568828"/>
              <a:gd name="connsiteX29" fmla="*/ 189821 w 607639"/>
              <a:gd name="connsiteY29" fmla="*/ 227531 h 568828"/>
              <a:gd name="connsiteX30" fmla="*/ 273580 w 607639"/>
              <a:gd name="connsiteY30" fmla="*/ 171893 h 568828"/>
              <a:gd name="connsiteX31" fmla="*/ 316751 w 607639"/>
              <a:gd name="connsiteY31" fmla="*/ 117854 h 568828"/>
              <a:gd name="connsiteX32" fmla="*/ 353245 w 607639"/>
              <a:gd name="connsiteY32" fmla="*/ 22575 h 568828"/>
              <a:gd name="connsiteX33" fmla="*/ 384577 w 607639"/>
              <a:gd name="connsiteY33" fmla="*/ 0 h 568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07639" h="568828">
                <a:moveTo>
                  <a:pt x="75919" y="436100"/>
                </a:moveTo>
                <a:cubicBezTo>
                  <a:pt x="55003" y="436100"/>
                  <a:pt x="38004" y="453073"/>
                  <a:pt x="38004" y="474045"/>
                </a:cubicBezTo>
                <a:cubicBezTo>
                  <a:pt x="38004" y="494928"/>
                  <a:pt x="55003" y="511901"/>
                  <a:pt x="75919" y="511901"/>
                </a:cubicBezTo>
                <a:cubicBezTo>
                  <a:pt x="96924" y="511901"/>
                  <a:pt x="113923" y="494928"/>
                  <a:pt x="113923" y="474045"/>
                </a:cubicBezTo>
                <a:cubicBezTo>
                  <a:pt x="113923" y="453073"/>
                  <a:pt x="96924" y="436100"/>
                  <a:pt x="75919" y="436100"/>
                </a:cubicBezTo>
                <a:close/>
                <a:moveTo>
                  <a:pt x="0" y="189680"/>
                </a:moveTo>
                <a:lnTo>
                  <a:pt x="113923" y="189680"/>
                </a:lnTo>
                <a:cubicBezTo>
                  <a:pt x="134928" y="189680"/>
                  <a:pt x="151927" y="206653"/>
                  <a:pt x="151927" y="227536"/>
                </a:cubicBezTo>
                <a:lnTo>
                  <a:pt x="151927" y="511901"/>
                </a:lnTo>
                <a:cubicBezTo>
                  <a:pt x="151927" y="532873"/>
                  <a:pt x="134928" y="549846"/>
                  <a:pt x="113923" y="549846"/>
                </a:cubicBezTo>
                <a:lnTo>
                  <a:pt x="0" y="549846"/>
                </a:lnTo>
                <a:close/>
                <a:moveTo>
                  <a:pt x="384577" y="0"/>
                </a:moveTo>
                <a:lnTo>
                  <a:pt x="384666" y="0"/>
                </a:lnTo>
                <a:cubicBezTo>
                  <a:pt x="402914" y="0"/>
                  <a:pt x="417689" y="14843"/>
                  <a:pt x="417689" y="33063"/>
                </a:cubicBezTo>
                <a:lnTo>
                  <a:pt x="417689" y="189669"/>
                </a:lnTo>
                <a:cubicBezTo>
                  <a:pt x="417689" y="200067"/>
                  <a:pt x="426234" y="208600"/>
                  <a:pt x="436738" y="208600"/>
                </a:cubicBezTo>
                <a:lnTo>
                  <a:pt x="521387" y="208600"/>
                </a:lnTo>
                <a:cubicBezTo>
                  <a:pt x="534650" y="208600"/>
                  <a:pt x="547735" y="212066"/>
                  <a:pt x="559306" y="218732"/>
                </a:cubicBezTo>
                <a:lnTo>
                  <a:pt x="588591" y="235619"/>
                </a:lnTo>
                <a:cubicBezTo>
                  <a:pt x="600340" y="242374"/>
                  <a:pt x="607639" y="254906"/>
                  <a:pt x="607639" y="268416"/>
                </a:cubicBezTo>
                <a:lnTo>
                  <a:pt x="607639" y="493014"/>
                </a:lnTo>
                <a:cubicBezTo>
                  <a:pt x="607639" y="504924"/>
                  <a:pt x="601942" y="516211"/>
                  <a:pt x="592418" y="523322"/>
                </a:cubicBezTo>
                <a:lnTo>
                  <a:pt x="551918" y="553719"/>
                </a:lnTo>
                <a:cubicBezTo>
                  <a:pt x="538744" y="563495"/>
                  <a:pt x="522811" y="568828"/>
                  <a:pt x="506344" y="568828"/>
                </a:cubicBezTo>
                <a:lnTo>
                  <a:pt x="343810" y="568828"/>
                </a:lnTo>
                <a:cubicBezTo>
                  <a:pt x="330013" y="568828"/>
                  <a:pt x="316573" y="565095"/>
                  <a:pt x="304734" y="558074"/>
                </a:cubicBezTo>
                <a:lnTo>
                  <a:pt x="245898" y="522788"/>
                </a:lnTo>
                <a:cubicBezTo>
                  <a:pt x="234060" y="515678"/>
                  <a:pt x="220530" y="511945"/>
                  <a:pt x="206822" y="511945"/>
                </a:cubicBezTo>
                <a:lnTo>
                  <a:pt x="189821" y="511945"/>
                </a:lnTo>
                <a:lnTo>
                  <a:pt x="189821" y="227531"/>
                </a:lnTo>
                <a:lnTo>
                  <a:pt x="273580" y="171893"/>
                </a:lnTo>
                <a:cubicBezTo>
                  <a:pt x="293252" y="158739"/>
                  <a:pt x="308295" y="139896"/>
                  <a:pt x="316751" y="117854"/>
                </a:cubicBezTo>
                <a:lnTo>
                  <a:pt x="353245" y="22575"/>
                </a:lnTo>
                <a:cubicBezTo>
                  <a:pt x="357696" y="9155"/>
                  <a:pt x="370335" y="0"/>
                  <a:pt x="384577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iconfont-11442-4026930"/>
          <p:cNvSpPr/>
          <p:nvPr/>
        </p:nvSpPr>
        <p:spPr>
          <a:xfrm>
            <a:off x="5089288" y="6035483"/>
            <a:ext cx="480712" cy="434220"/>
          </a:xfrm>
          <a:custGeom>
            <a:avLst/>
            <a:gdLst>
              <a:gd name="T0" fmla="*/ 11758 w 12816"/>
              <a:gd name="T1" fmla="*/ 1046 h 11574"/>
              <a:gd name="T2" fmla="*/ 9242 w 12816"/>
              <a:gd name="T3" fmla="*/ 0 h 11574"/>
              <a:gd name="T4" fmla="*/ 6408 w 12816"/>
              <a:gd name="T5" fmla="*/ 1402 h 11574"/>
              <a:gd name="T6" fmla="*/ 3574 w 12816"/>
              <a:gd name="T7" fmla="*/ 0 h 11574"/>
              <a:gd name="T8" fmla="*/ 1058 w 12816"/>
              <a:gd name="T9" fmla="*/ 1046 h 11574"/>
              <a:gd name="T10" fmla="*/ 8 w 12816"/>
              <a:gd name="T11" fmla="*/ 3563 h 11574"/>
              <a:gd name="T12" fmla="*/ 1306 w 12816"/>
              <a:gd name="T13" fmla="*/ 7138 h 11574"/>
              <a:gd name="T14" fmla="*/ 3219 w 12816"/>
              <a:gd name="T15" fmla="*/ 9334 h 11574"/>
              <a:gd name="T16" fmla="*/ 6229 w 12816"/>
              <a:gd name="T17" fmla="*/ 11525 h 11574"/>
              <a:gd name="T18" fmla="*/ 6408 w 12816"/>
              <a:gd name="T19" fmla="*/ 11574 h 11574"/>
              <a:gd name="T20" fmla="*/ 6587 w 12816"/>
              <a:gd name="T21" fmla="*/ 11525 h 11574"/>
              <a:gd name="T22" fmla="*/ 9597 w 12816"/>
              <a:gd name="T23" fmla="*/ 9334 h 11574"/>
              <a:gd name="T24" fmla="*/ 11510 w 12816"/>
              <a:gd name="T25" fmla="*/ 7138 h 11574"/>
              <a:gd name="T26" fmla="*/ 12808 w 12816"/>
              <a:gd name="T27" fmla="*/ 3563 h 11574"/>
              <a:gd name="T28" fmla="*/ 11758 w 12816"/>
              <a:gd name="T29" fmla="*/ 1046 h 11574"/>
              <a:gd name="T30" fmla="*/ 8232 w 12816"/>
              <a:gd name="T31" fmla="*/ 5234 h 11574"/>
              <a:gd name="T32" fmla="*/ 8623 w 12816"/>
              <a:gd name="T33" fmla="*/ 5592 h 11574"/>
              <a:gd name="T34" fmla="*/ 8232 w 12816"/>
              <a:gd name="T35" fmla="*/ 5950 h 11574"/>
              <a:gd name="T36" fmla="*/ 7029 w 12816"/>
              <a:gd name="T37" fmla="*/ 5950 h 11574"/>
              <a:gd name="T38" fmla="*/ 7029 w 12816"/>
              <a:gd name="T39" fmla="*/ 6503 h 11574"/>
              <a:gd name="T40" fmla="*/ 8232 w 12816"/>
              <a:gd name="T41" fmla="*/ 6503 h 11574"/>
              <a:gd name="T42" fmla="*/ 8623 w 12816"/>
              <a:gd name="T43" fmla="*/ 6860 h 11574"/>
              <a:gd name="T44" fmla="*/ 8232 w 12816"/>
              <a:gd name="T45" fmla="*/ 7218 h 11574"/>
              <a:gd name="T46" fmla="*/ 7029 w 12816"/>
              <a:gd name="T47" fmla="*/ 7218 h 11574"/>
              <a:gd name="T48" fmla="*/ 7029 w 12816"/>
              <a:gd name="T49" fmla="*/ 8227 h 11574"/>
              <a:gd name="T50" fmla="*/ 6411 w 12816"/>
              <a:gd name="T51" fmla="*/ 8780 h 11574"/>
              <a:gd name="T52" fmla="*/ 5793 w 12816"/>
              <a:gd name="T53" fmla="*/ 8227 h 11574"/>
              <a:gd name="T54" fmla="*/ 5793 w 12816"/>
              <a:gd name="T55" fmla="*/ 7218 h 11574"/>
              <a:gd name="T56" fmla="*/ 4589 w 12816"/>
              <a:gd name="T57" fmla="*/ 7218 h 11574"/>
              <a:gd name="T58" fmla="*/ 4199 w 12816"/>
              <a:gd name="T59" fmla="*/ 6860 h 11574"/>
              <a:gd name="T60" fmla="*/ 4589 w 12816"/>
              <a:gd name="T61" fmla="*/ 6503 h 11574"/>
              <a:gd name="T62" fmla="*/ 5793 w 12816"/>
              <a:gd name="T63" fmla="*/ 6503 h 11574"/>
              <a:gd name="T64" fmla="*/ 5793 w 12816"/>
              <a:gd name="T65" fmla="*/ 5950 h 11574"/>
              <a:gd name="T66" fmla="*/ 4589 w 12816"/>
              <a:gd name="T67" fmla="*/ 5950 h 11574"/>
              <a:gd name="T68" fmla="*/ 4199 w 12816"/>
              <a:gd name="T69" fmla="*/ 5592 h 11574"/>
              <a:gd name="T70" fmla="*/ 4589 w 12816"/>
              <a:gd name="T71" fmla="*/ 5234 h 11574"/>
              <a:gd name="T72" fmla="*/ 5272 w 12816"/>
              <a:gd name="T73" fmla="*/ 5234 h 11574"/>
              <a:gd name="T74" fmla="*/ 4231 w 12816"/>
              <a:gd name="T75" fmla="*/ 3770 h 11574"/>
              <a:gd name="T76" fmla="*/ 4101 w 12816"/>
              <a:gd name="T77" fmla="*/ 3412 h 11574"/>
              <a:gd name="T78" fmla="*/ 4719 w 12816"/>
              <a:gd name="T79" fmla="*/ 2794 h 11574"/>
              <a:gd name="T80" fmla="*/ 5207 w 12816"/>
              <a:gd name="T81" fmla="*/ 3055 h 11574"/>
              <a:gd name="T82" fmla="*/ 6411 w 12816"/>
              <a:gd name="T83" fmla="*/ 4779 h 11574"/>
              <a:gd name="T84" fmla="*/ 7614 w 12816"/>
              <a:gd name="T85" fmla="*/ 3055 h 11574"/>
              <a:gd name="T86" fmla="*/ 8102 w 12816"/>
              <a:gd name="T87" fmla="*/ 2794 h 11574"/>
              <a:gd name="T88" fmla="*/ 8720 w 12816"/>
              <a:gd name="T89" fmla="*/ 3412 h 11574"/>
              <a:gd name="T90" fmla="*/ 8590 w 12816"/>
              <a:gd name="T91" fmla="*/ 3770 h 11574"/>
              <a:gd name="T92" fmla="*/ 7549 w 12816"/>
              <a:gd name="T93" fmla="*/ 5234 h 11574"/>
              <a:gd name="T94" fmla="*/ 8232 w 12816"/>
              <a:gd name="T95" fmla="*/ 5234 h 11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816" h="11574">
                <a:moveTo>
                  <a:pt x="11758" y="1046"/>
                </a:moveTo>
                <a:cubicBezTo>
                  <a:pt x="11085" y="371"/>
                  <a:pt x="10192" y="0"/>
                  <a:pt x="9242" y="0"/>
                </a:cubicBezTo>
                <a:cubicBezTo>
                  <a:pt x="8121" y="0"/>
                  <a:pt x="7077" y="526"/>
                  <a:pt x="6408" y="1402"/>
                </a:cubicBezTo>
                <a:cubicBezTo>
                  <a:pt x="5739" y="526"/>
                  <a:pt x="4695" y="0"/>
                  <a:pt x="3574" y="0"/>
                </a:cubicBezTo>
                <a:cubicBezTo>
                  <a:pt x="2624" y="0"/>
                  <a:pt x="1731" y="371"/>
                  <a:pt x="1058" y="1046"/>
                </a:cubicBezTo>
                <a:cubicBezTo>
                  <a:pt x="389" y="1718"/>
                  <a:pt x="16" y="2611"/>
                  <a:pt x="8" y="3563"/>
                </a:cubicBezTo>
                <a:cubicBezTo>
                  <a:pt x="0" y="4594"/>
                  <a:pt x="473" y="5897"/>
                  <a:pt x="1306" y="7138"/>
                </a:cubicBezTo>
                <a:cubicBezTo>
                  <a:pt x="1817" y="7900"/>
                  <a:pt x="2461" y="8639"/>
                  <a:pt x="3219" y="9334"/>
                </a:cubicBezTo>
                <a:cubicBezTo>
                  <a:pt x="4079" y="10123"/>
                  <a:pt x="5092" y="10860"/>
                  <a:pt x="6229" y="11525"/>
                </a:cubicBezTo>
                <a:cubicBezTo>
                  <a:pt x="6284" y="11558"/>
                  <a:pt x="6346" y="11574"/>
                  <a:pt x="6408" y="11574"/>
                </a:cubicBezTo>
                <a:cubicBezTo>
                  <a:pt x="6470" y="11574"/>
                  <a:pt x="6532" y="11558"/>
                  <a:pt x="6587" y="11525"/>
                </a:cubicBezTo>
                <a:cubicBezTo>
                  <a:pt x="7725" y="10860"/>
                  <a:pt x="8737" y="10123"/>
                  <a:pt x="9597" y="9334"/>
                </a:cubicBezTo>
                <a:cubicBezTo>
                  <a:pt x="10355" y="8639"/>
                  <a:pt x="10999" y="7900"/>
                  <a:pt x="11510" y="7138"/>
                </a:cubicBezTo>
                <a:cubicBezTo>
                  <a:pt x="12343" y="5897"/>
                  <a:pt x="12816" y="4594"/>
                  <a:pt x="12808" y="3563"/>
                </a:cubicBezTo>
                <a:cubicBezTo>
                  <a:pt x="12800" y="2611"/>
                  <a:pt x="12427" y="1718"/>
                  <a:pt x="11758" y="1046"/>
                </a:cubicBezTo>
                <a:close/>
                <a:moveTo>
                  <a:pt x="8232" y="5234"/>
                </a:moveTo>
                <a:cubicBezTo>
                  <a:pt x="8449" y="5278"/>
                  <a:pt x="8579" y="5397"/>
                  <a:pt x="8623" y="5592"/>
                </a:cubicBezTo>
                <a:cubicBezTo>
                  <a:pt x="8601" y="5831"/>
                  <a:pt x="8471" y="5950"/>
                  <a:pt x="8232" y="5950"/>
                </a:cubicBezTo>
                <a:lnTo>
                  <a:pt x="7029" y="5950"/>
                </a:lnTo>
                <a:lnTo>
                  <a:pt x="7029" y="6503"/>
                </a:lnTo>
                <a:lnTo>
                  <a:pt x="8232" y="6503"/>
                </a:lnTo>
                <a:cubicBezTo>
                  <a:pt x="8449" y="6546"/>
                  <a:pt x="8579" y="6665"/>
                  <a:pt x="8623" y="6860"/>
                </a:cubicBezTo>
                <a:cubicBezTo>
                  <a:pt x="8601" y="7099"/>
                  <a:pt x="8471" y="7218"/>
                  <a:pt x="8232" y="7218"/>
                </a:cubicBezTo>
                <a:lnTo>
                  <a:pt x="7029" y="7218"/>
                </a:lnTo>
                <a:lnTo>
                  <a:pt x="7029" y="8227"/>
                </a:lnTo>
                <a:cubicBezTo>
                  <a:pt x="7007" y="8596"/>
                  <a:pt x="6801" y="8780"/>
                  <a:pt x="6411" y="8780"/>
                </a:cubicBezTo>
                <a:cubicBezTo>
                  <a:pt x="5999" y="8780"/>
                  <a:pt x="5793" y="8596"/>
                  <a:pt x="5793" y="8227"/>
                </a:cubicBezTo>
                <a:lnTo>
                  <a:pt x="5793" y="7218"/>
                </a:lnTo>
                <a:lnTo>
                  <a:pt x="4589" y="7218"/>
                </a:lnTo>
                <a:cubicBezTo>
                  <a:pt x="4329" y="7218"/>
                  <a:pt x="4199" y="7099"/>
                  <a:pt x="4199" y="6860"/>
                </a:cubicBezTo>
                <a:cubicBezTo>
                  <a:pt x="4220" y="6665"/>
                  <a:pt x="4350" y="6546"/>
                  <a:pt x="4589" y="6503"/>
                </a:cubicBezTo>
                <a:lnTo>
                  <a:pt x="5793" y="6503"/>
                </a:lnTo>
                <a:lnTo>
                  <a:pt x="5793" y="5950"/>
                </a:lnTo>
                <a:lnTo>
                  <a:pt x="4589" y="5950"/>
                </a:lnTo>
                <a:cubicBezTo>
                  <a:pt x="4329" y="5950"/>
                  <a:pt x="4199" y="5831"/>
                  <a:pt x="4199" y="5592"/>
                </a:cubicBezTo>
                <a:cubicBezTo>
                  <a:pt x="4220" y="5397"/>
                  <a:pt x="4350" y="5278"/>
                  <a:pt x="4589" y="5234"/>
                </a:cubicBezTo>
                <a:lnTo>
                  <a:pt x="5272" y="5234"/>
                </a:lnTo>
                <a:lnTo>
                  <a:pt x="4231" y="3770"/>
                </a:lnTo>
                <a:cubicBezTo>
                  <a:pt x="4123" y="3684"/>
                  <a:pt x="4079" y="3564"/>
                  <a:pt x="4101" y="3412"/>
                </a:cubicBezTo>
                <a:cubicBezTo>
                  <a:pt x="4123" y="3044"/>
                  <a:pt x="4329" y="2838"/>
                  <a:pt x="4719" y="2794"/>
                </a:cubicBezTo>
                <a:cubicBezTo>
                  <a:pt x="4914" y="2816"/>
                  <a:pt x="5077" y="2903"/>
                  <a:pt x="5207" y="3055"/>
                </a:cubicBezTo>
                <a:lnTo>
                  <a:pt x="6411" y="4779"/>
                </a:lnTo>
                <a:lnTo>
                  <a:pt x="7614" y="3055"/>
                </a:lnTo>
                <a:cubicBezTo>
                  <a:pt x="7723" y="2903"/>
                  <a:pt x="7885" y="2816"/>
                  <a:pt x="8102" y="2794"/>
                </a:cubicBezTo>
                <a:cubicBezTo>
                  <a:pt x="8471" y="2838"/>
                  <a:pt x="8677" y="3044"/>
                  <a:pt x="8720" y="3412"/>
                </a:cubicBezTo>
                <a:cubicBezTo>
                  <a:pt x="8720" y="3564"/>
                  <a:pt x="8677" y="3684"/>
                  <a:pt x="8590" y="3770"/>
                </a:cubicBezTo>
                <a:lnTo>
                  <a:pt x="7549" y="5234"/>
                </a:lnTo>
                <a:lnTo>
                  <a:pt x="8232" y="5234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iconfont-1043-171180"/>
          <p:cNvSpPr/>
          <p:nvPr/>
        </p:nvSpPr>
        <p:spPr>
          <a:xfrm>
            <a:off x="8119991" y="5980614"/>
            <a:ext cx="480712" cy="480712"/>
          </a:xfrm>
          <a:custGeom>
            <a:avLst/>
            <a:gdLst>
              <a:gd name="T0" fmla="*/ 6400 w 12800"/>
              <a:gd name="T1" fmla="*/ 0 h 12800"/>
              <a:gd name="T2" fmla="*/ 0 w 12800"/>
              <a:gd name="T3" fmla="*/ 6400 h 12800"/>
              <a:gd name="T4" fmla="*/ 6400 w 12800"/>
              <a:gd name="T5" fmla="*/ 12800 h 12800"/>
              <a:gd name="T6" fmla="*/ 12800 w 12800"/>
              <a:gd name="T7" fmla="*/ 6400 h 12800"/>
              <a:gd name="T8" fmla="*/ 6400 w 12800"/>
              <a:gd name="T9" fmla="*/ 0 h 12800"/>
              <a:gd name="T10" fmla="*/ 10192 w 12800"/>
              <a:gd name="T11" fmla="*/ 3987 h 12800"/>
              <a:gd name="T12" fmla="*/ 5859 w 12800"/>
              <a:gd name="T13" fmla="*/ 9752 h 12800"/>
              <a:gd name="T14" fmla="*/ 5293 w 12800"/>
              <a:gd name="T15" fmla="*/ 10061 h 12800"/>
              <a:gd name="T16" fmla="*/ 5235 w 12800"/>
              <a:gd name="T17" fmla="*/ 10063 h 12800"/>
              <a:gd name="T18" fmla="*/ 4687 w 12800"/>
              <a:gd name="T19" fmla="*/ 9839 h 12800"/>
              <a:gd name="T20" fmla="*/ 2276 w 12800"/>
              <a:gd name="T21" fmla="*/ 7471 h 12800"/>
              <a:gd name="T22" fmla="*/ 2266 w 12800"/>
              <a:gd name="T23" fmla="*/ 6367 h 12800"/>
              <a:gd name="T24" fmla="*/ 3371 w 12800"/>
              <a:gd name="T25" fmla="*/ 6357 h 12800"/>
              <a:gd name="T26" fmla="*/ 5146 w 12800"/>
              <a:gd name="T27" fmla="*/ 8100 h 12800"/>
              <a:gd name="T28" fmla="*/ 8944 w 12800"/>
              <a:gd name="T29" fmla="*/ 3048 h 12800"/>
              <a:gd name="T30" fmla="*/ 10038 w 12800"/>
              <a:gd name="T31" fmla="*/ 2892 h 12800"/>
              <a:gd name="T32" fmla="*/ 10192 w 12800"/>
              <a:gd name="T33" fmla="*/ 3987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800" h="12800">
                <a:moveTo>
                  <a:pt x="6400" y="0"/>
                </a:moveTo>
                <a:cubicBezTo>
                  <a:pt x="2865" y="0"/>
                  <a:pt x="0" y="2865"/>
                  <a:pt x="0" y="6400"/>
                </a:cubicBezTo>
                <a:cubicBezTo>
                  <a:pt x="0" y="9935"/>
                  <a:pt x="2865" y="12800"/>
                  <a:pt x="6400" y="12800"/>
                </a:cubicBezTo>
                <a:cubicBezTo>
                  <a:pt x="9935" y="12800"/>
                  <a:pt x="12800" y="9935"/>
                  <a:pt x="12800" y="6400"/>
                </a:cubicBezTo>
                <a:cubicBezTo>
                  <a:pt x="12800" y="2865"/>
                  <a:pt x="9935" y="0"/>
                  <a:pt x="6400" y="0"/>
                </a:cubicBezTo>
                <a:close/>
                <a:moveTo>
                  <a:pt x="10192" y="3987"/>
                </a:moveTo>
                <a:lnTo>
                  <a:pt x="5859" y="9752"/>
                </a:lnTo>
                <a:cubicBezTo>
                  <a:pt x="5724" y="9932"/>
                  <a:pt x="5517" y="10045"/>
                  <a:pt x="5293" y="10061"/>
                </a:cubicBezTo>
                <a:cubicBezTo>
                  <a:pt x="5273" y="10063"/>
                  <a:pt x="5254" y="10063"/>
                  <a:pt x="5235" y="10063"/>
                </a:cubicBezTo>
                <a:cubicBezTo>
                  <a:pt x="5031" y="10063"/>
                  <a:pt x="4834" y="9984"/>
                  <a:pt x="4687" y="9839"/>
                </a:cubicBezTo>
                <a:lnTo>
                  <a:pt x="2276" y="7471"/>
                </a:lnTo>
                <a:cubicBezTo>
                  <a:pt x="1968" y="7169"/>
                  <a:pt x="1964" y="6675"/>
                  <a:pt x="2266" y="6367"/>
                </a:cubicBezTo>
                <a:cubicBezTo>
                  <a:pt x="2569" y="6059"/>
                  <a:pt x="3063" y="6055"/>
                  <a:pt x="3371" y="6357"/>
                </a:cubicBezTo>
                <a:lnTo>
                  <a:pt x="5146" y="8100"/>
                </a:lnTo>
                <a:lnTo>
                  <a:pt x="8944" y="3048"/>
                </a:lnTo>
                <a:cubicBezTo>
                  <a:pt x="9203" y="2703"/>
                  <a:pt x="9692" y="2634"/>
                  <a:pt x="10038" y="2892"/>
                </a:cubicBezTo>
                <a:cubicBezTo>
                  <a:pt x="10382" y="3153"/>
                  <a:pt x="10451" y="3642"/>
                  <a:pt x="10192" y="3987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1" name="图片 30" descr="e7d195523061f1c0d318120d6aeaf1b6ccceb6ba3da59c0775C5DE19DDDEBC09ED96DBD9900D9848D623ECAD1D4904B78047D0015C22C8BE97228BE8B5BFF08FE7A3AE04126DA07312A96C0F69F9BAB782163B5A5115918E489AD6670613DE8D78C74CA298C69F7009F72E82688C84BEBCB81B6A34152D50FD34420E38D33283296165836B0374C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8" cstate="email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3884990" y="4617721"/>
            <a:ext cx="5514975" cy="1518920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 rot="10800000">
            <a:off x="8874678" y="5970591"/>
            <a:ext cx="2026729" cy="566829"/>
            <a:chOff x="1310" y="2813"/>
            <a:chExt cx="4569" cy="1152"/>
          </a:xfrm>
        </p:grpSpPr>
        <p:sp>
          <p:nvSpPr>
            <p:cNvPr id="36" name="矩形: 剪去单角 205"/>
            <p:cNvSpPr/>
            <p:nvPr>
              <p:custDataLst>
                <p:tags r:id="rId25"/>
              </p:custDataLst>
            </p:nvPr>
          </p:nvSpPr>
          <p:spPr>
            <a:xfrm flipV="1">
              <a:off x="1311" y="2858"/>
              <a:ext cx="4568" cy="1107"/>
            </a:xfrm>
            <a:prstGeom prst="snip1Rect">
              <a:avLst>
                <a:gd name="adj" fmla="val 33458"/>
              </a:avLst>
            </a:prstGeom>
            <a:gradFill flip="none" rotWithShape="1">
              <a:gsLst>
                <a:gs pos="0">
                  <a:srgbClr val="FFC000">
                    <a:alpha val="35000"/>
                  </a:srgb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8900000" scaled="1"/>
              <a:tileRect/>
            </a:gradFill>
            <a:ln w="9525">
              <a:solidFill>
                <a:srgbClr val="FFC000">
                  <a:alpha val="5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6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D64200"/>
                      </a:gs>
                      <a:gs pos="44000">
                        <a:srgbClr val="FFC000"/>
                      </a:gs>
                    </a:gsLst>
                    <a:lin ang="4800000" scaled="0"/>
                  </a:gra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Stable</a:t>
              </a:r>
              <a:endPara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1310" y="2813"/>
              <a:ext cx="239" cy="173"/>
              <a:chOff x="2105850" y="1512662"/>
              <a:chExt cx="91440" cy="91440"/>
            </a:xfrm>
            <a:effectLst/>
          </p:grpSpPr>
          <p:cxnSp>
            <p:nvCxnSpPr>
              <p:cNvPr id="38" name="直接连接符 37"/>
              <p:cNvCxnSpPr/>
              <p:nvPr>
                <p:custDataLst>
                  <p:tags r:id="rId32"/>
                </p:custDataLst>
              </p:nvPr>
            </p:nvCxnSpPr>
            <p:spPr>
              <a:xfrm>
                <a:off x="2105850" y="1512662"/>
                <a:ext cx="91440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/>
              <p:nvPr>
                <p:custDataLst>
                  <p:tags r:id="rId33"/>
                </p:custDataLst>
              </p:nvPr>
            </p:nvCxnSpPr>
            <p:spPr>
              <a:xfrm rot="16200000">
                <a:off x="2060130" y="1558382"/>
                <a:ext cx="91440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/>
            <p:cNvGrpSpPr/>
            <p:nvPr/>
          </p:nvGrpSpPr>
          <p:grpSpPr>
            <a:xfrm>
              <a:off x="1310" y="3747"/>
              <a:ext cx="239" cy="173"/>
              <a:chOff x="903795" y="1798588"/>
              <a:chExt cx="50355" cy="50356"/>
            </a:xfrm>
          </p:grpSpPr>
          <p:cxnSp>
            <p:nvCxnSpPr>
              <p:cNvPr id="41" name="直接连接符 40"/>
              <p:cNvCxnSpPr/>
              <p:nvPr>
                <p:custDataLst>
                  <p:tags r:id="rId30"/>
                </p:custDataLst>
              </p:nvPr>
            </p:nvCxnSpPr>
            <p:spPr>
              <a:xfrm rot="16200000">
                <a:off x="878618" y="1823766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/>
              <p:nvPr>
                <p:custDataLst>
                  <p:tags r:id="rId31"/>
                </p:custDataLst>
              </p:nvPr>
            </p:nvCxnSpPr>
            <p:spPr>
              <a:xfrm rot="10800000">
                <a:off x="903795" y="1848944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3" name="组合 42"/>
            <p:cNvGrpSpPr/>
            <p:nvPr/>
          </p:nvGrpSpPr>
          <p:grpSpPr>
            <a:xfrm>
              <a:off x="5640" y="2813"/>
              <a:ext cx="239" cy="173"/>
              <a:chOff x="1816550" y="1526363"/>
              <a:chExt cx="50356" cy="50355"/>
            </a:xfrm>
          </p:grpSpPr>
          <p:cxnSp>
            <p:nvCxnSpPr>
              <p:cNvPr id="45" name="直接连接符 44"/>
              <p:cNvCxnSpPr/>
              <p:nvPr>
                <p:custDataLst>
                  <p:tags r:id="rId28"/>
                </p:custDataLst>
              </p:nvPr>
            </p:nvCxnSpPr>
            <p:spPr>
              <a:xfrm flipH="1">
                <a:off x="1816550" y="1526364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>
                <p:custDataLst>
                  <p:tags r:id="rId29"/>
                </p:custDataLst>
              </p:nvPr>
            </p:nvCxnSpPr>
            <p:spPr>
              <a:xfrm rot="5400000" flipH="1">
                <a:off x="1841728" y="1551541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8" name="组合 47"/>
            <p:cNvGrpSpPr/>
            <p:nvPr/>
          </p:nvGrpSpPr>
          <p:grpSpPr>
            <a:xfrm>
              <a:off x="5251" y="3689"/>
              <a:ext cx="474" cy="231"/>
              <a:chOff x="1734623" y="1781524"/>
              <a:chExt cx="100007" cy="67420"/>
            </a:xfrm>
          </p:grpSpPr>
          <p:cxnSp>
            <p:nvCxnSpPr>
              <p:cNvPr id="49" name="直接连接符 48"/>
              <p:cNvCxnSpPr/>
              <p:nvPr>
                <p:custDataLst>
                  <p:tags r:id="rId26"/>
                </p:custDataLst>
              </p:nvPr>
            </p:nvCxnSpPr>
            <p:spPr>
              <a:xfrm flipV="1">
                <a:off x="1788951" y="1781524"/>
                <a:ext cx="45679" cy="64706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>
                <p:custDataLst>
                  <p:tags r:id="rId27"/>
                </p:custDataLst>
              </p:nvPr>
            </p:nvCxnSpPr>
            <p:spPr>
              <a:xfrm rot="10800000">
                <a:off x="1734623" y="1848944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1" name="组合 50"/>
          <p:cNvGrpSpPr/>
          <p:nvPr/>
        </p:nvGrpSpPr>
        <p:grpSpPr>
          <a:xfrm rot="10800000">
            <a:off x="5863801" y="5967351"/>
            <a:ext cx="2026285" cy="544195"/>
            <a:chOff x="1310" y="2813"/>
            <a:chExt cx="4568" cy="1106"/>
          </a:xfrm>
        </p:grpSpPr>
        <p:sp>
          <p:nvSpPr>
            <p:cNvPr id="52" name="矩形: 剪去单角 205"/>
            <p:cNvSpPr/>
            <p:nvPr>
              <p:custDataLst>
                <p:tags r:id="rId16"/>
              </p:custDataLst>
            </p:nvPr>
          </p:nvSpPr>
          <p:spPr>
            <a:xfrm flipV="1">
              <a:off x="1310" y="2813"/>
              <a:ext cx="4568" cy="1107"/>
            </a:xfrm>
            <a:prstGeom prst="snip1Rect">
              <a:avLst>
                <a:gd name="adj" fmla="val 33458"/>
              </a:avLst>
            </a:prstGeom>
            <a:gradFill flip="none" rotWithShape="1">
              <a:gsLst>
                <a:gs pos="0">
                  <a:srgbClr val="FFC000">
                    <a:alpha val="35000"/>
                  </a:srgb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8900000" scaled="1"/>
              <a:tileRect/>
            </a:gradFill>
            <a:ln w="9525">
              <a:solidFill>
                <a:srgbClr val="FFC000">
                  <a:alpha val="5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6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D64200"/>
                      </a:gs>
                      <a:gs pos="44000">
                        <a:srgbClr val="FFC000"/>
                      </a:gs>
                    </a:gsLst>
                    <a:lin ang="4800000" scaled="0"/>
                  </a:gra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Profitable</a:t>
              </a:r>
              <a:endPara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1310" y="2813"/>
              <a:ext cx="239" cy="173"/>
              <a:chOff x="2105850" y="1512662"/>
              <a:chExt cx="91440" cy="91440"/>
            </a:xfrm>
            <a:effectLst/>
          </p:grpSpPr>
          <p:cxnSp>
            <p:nvCxnSpPr>
              <p:cNvPr id="54" name="直接连接符 53"/>
              <p:cNvCxnSpPr/>
              <p:nvPr>
                <p:custDataLst>
                  <p:tags r:id="rId23"/>
                </p:custDataLst>
              </p:nvPr>
            </p:nvCxnSpPr>
            <p:spPr>
              <a:xfrm>
                <a:off x="2105850" y="1512662"/>
                <a:ext cx="91440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>
                <p:custDataLst>
                  <p:tags r:id="rId24"/>
                </p:custDataLst>
              </p:nvPr>
            </p:nvCxnSpPr>
            <p:spPr>
              <a:xfrm rot="16200000">
                <a:off x="2060130" y="1558382"/>
                <a:ext cx="91440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6" name="组合 55"/>
            <p:cNvGrpSpPr/>
            <p:nvPr/>
          </p:nvGrpSpPr>
          <p:grpSpPr>
            <a:xfrm>
              <a:off x="1310" y="3747"/>
              <a:ext cx="239" cy="173"/>
              <a:chOff x="903795" y="1798588"/>
              <a:chExt cx="50355" cy="50356"/>
            </a:xfrm>
          </p:grpSpPr>
          <p:cxnSp>
            <p:nvCxnSpPr>
              <p:cNvPr id="57" name="直接连接符 56"/>
              <p:cNvCxnSpPr/>
              <p:nvPr>
                <p:custDataLst>
                  <p:tags r:id="rId21"/>
                </p:custDataLst>
              </p:nvPr>
            </p:nvCxnSpPr>
            <p:spPr>
              <a:xfrm rot="16200000">
                <a:off x="878618" y="1823766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>
                <p:custDataLst>
                  <p:tags r:id="rId22"/>
                </p:custDataLst>
              </p:nvPr>
            </p:nvCxnSpPr>
            <p:spPr>
              <a:xfrm rot="10800000">
                <a:off x="903795" y="1848944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59" name="组合 58"/>
            <p:cNvGrpSpPr/>
            <p:nvPr/>
          </p:nvGrpSpPr>
          <p:grpSpPr>
            <a:xfrm>
              <a:off x="5640" y="2813"/>
              <a:ext cx="239" cy="173"/>
              <a:chOff x="1816550" y="1526363"/>
              <a:chExt cx="50356" cy="50355"/>
            </a:xfrm>
          </p:grpSpPr>
          <p:cxnSp>
            <p:nvCxnSpPr>
              <p:cNvPr id="60" name="直接连接符 59"/>
              <p:cNvCxnSpPr/>
              <p:nvPr>
                <p:custDataLst>
                  <p:tags r:id="rId19"/>
                </p:custDataLst>
              </p:nvPr>
            </p:nvCxnSpPr>
            <p:spPr>
              <a:xfrm flipH="1">
                <a:off x="1816550" y="1526364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>
                <p:custDataLst>
                  <p:tags r:id="rId20"/>
                </p:custDataLst>
              </p:nvPr>
            </p:nvCxnSpPr>
            <p:spPr>
              <a:xfrm rot="5400000" flipH="1">
                <a:off x="1841728" y="1551541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63" name="组合 62"/>
            <p:cNvGrpSpPr/>
            <p:nvPr/>
          </p:nvGrpSpPr>
          <p:grpSpPr>
            <a:xfrm>
              <a:off x="5251" y="3689"/>
              <a:ext cx="474" cy="231"/>
              <a:chOff x="1734623" y="1781524"/>
              <a:chExt cx="100007" cy="67420"/>
            </a:xfrm>
          </p:grpSpPr>
          <p:cxnSp>
            <p:nvCxnSpPr>
              <p:cNvPr id="64" name="直接连接符 63"/>
              <p:cNvCxnSpPr/>
              <p:nvPr>
                <p:custDataLst>
                  <p:tags r:id="rId17"/>
                </p:custDataLst>
              </p:nvPr>
            </p:nvCxnSpPr>
            <p:spPr>
              <a:xfrm flipV="1">
                <a:off x="1788951" y="1781524"/>
                <a:ext cx="45679" cy="64706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>
                <p:custDataLst>
                  <p:tags r:id="rId18"/>
                </p:custDataLst>
              </p:nvPr>
            </p:nvCxnSpPr>
            <p:spPr>
              <a:xfrm rot="10800000">
                <a:off x="1734623" y="1848944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  <p:pic>
        <p:nvPicPr>
          <p:cNvPr id="67" name="图片 66" descr="e7d195523061f1c0d318120d6aeaf1b6ccceb6ba3da59c0775C5DE19DDDEBC09ED96DBD9900D9848D623ECAD1D4904B78047D0015C22C8BE97228BE8B5BFF08FE7A3AE04126DA07312A96C0F69F9BAB782163B5A5115918E489AD6670613DE8D78C74CA298C69F7009F72E82688C84BEBCB81B6A34152D50FD34420E38D33283296165836B0374C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8" cstate="email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3839845" y="476885"/>
            <a:ext cx="5514975" cy="1050290"/>
          </a:xfrm>
          <a:prstGeom prst="rect">
            <a:avLst/>
          </a:prstGeom>
        </p:spPr>
      </p:pic>
      <p:pic>
        <p:nvPicPr>
          <p:cNvPr id="35" name="图片 34" descr="e7d195523061f1c0d318120d6aeaf1b6ccceb6ba3da59c0775C5DE19DDDEBC09ED96DBD9900D9848D623ECAD1D4904B78047D0015C22C8BE97228BE8B5BFF08FE7A3AE04126DA07312A96C0F69F9BAB782163B5A5115918E489AD6670613DE8D78C74CA298C69F7009F72E82688C84BEBCB81B6A34152D50FD34420E38D33283296165836B0374C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38" cstate="email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-608769" y="4763430"/>
            <a:ext cx="5515016" cy="151892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360209E1-14C6-BA41-A0CE-E5E395DC4565}"/>
              </a:ext>
            </a:extLst>
          </p:cNvPr>
          <p:cNvGrpSpPr/>
          <p:nvPr/>
        </p:nvGrpSpPr>
        <p:grpSpPr>
          <a:xfrm>
            <a:off x="584764" y="832043"/>
            <a:ext cx="11022472" cy="5004663"/>
            <a:chOff x="584764" y="843940"/>
            <a:chExt cx="11022472" cy="5004663"/>
          </a:xfrm>
        </p:grpSpPr>
        <p:sp>
          <p:nvSpPr>
            <p:cNvPr id="5" name="矩形: 圆角 4"/>
            <p:cNvSpPr/>
            <p:nvPr/>
          </p:nvSpPr>
          <p:spPr>
            <a:xfrm>
              <a:off x="825681" y="4247025"/>
              <a:ext cx="10781555" cy="1577197"/>
            </a:xfrm>
            <a:prstGeom prst="roundRect">
              <a:avLst>
                <a:gd name="adj" fmla="val 19354"/>
              </a:avLst>
            </a:prstGeom>
            <a:gradFill flip="none" rotWithShape="1">
              <a:gsLst>
                <a:gs pos="61000">
                  <a:schemeClr val="accent4">
                    <a:alpha val="10000"/>
                  </a:schemeClr>
                </a:gs>
                <a:gs pos="44000">
                  <a:schemeClr val="accent4">
                    <a:alpha val="10000"/>
                  </a:schemeClr>
                </a:gs>
                <a:gs pos="0">
                  <a:schemeClr val="accent1">
                    <a:alpha val="40000"/>
                  </a:schemeClr>
                </a:gs>
                <a:gs pos="16000">
                  <a:srgbClr val="FFC000">
                    <a:alpha val="20000"/>
                  </a:srgbClr>
                </a:gs>
                <a:gs pos="100000">
                  <a:schemeClr val="accent1">
                    <a:alpha val="40000"/>
                  </a:schemeClr>
                </a:gs>
                <a:gs pos="85000">
                  <a:srgbClr val="FFC000">
                    <a:alpha val="20000"/>
                  </a:srgbClr>
                </a:gs>
              </a:gsLst>
              <a:lin ang="5400000" scaled="0"/>
              <a:tileRect/>
            </a:gradFill>
            <a:ln w="31750">
              <a:gradFill>
                <a:gsLst>
                  <a:gs pos="0">
                    <a:srgbClr val="FCE293">
                      <a:lumMod val="88000"/>
                    </a:srgbClr>
                  </a:gs>
                  <a:gs pos="74000">
                    <a:srgbClr val="FBBD0A"/>
                  </a:gs>
                  <a:gs pos="100000">
                    <a:srgbClr val="C87612"/>
                  </a:gs>
                </a:gsLst>
                <a:lin ang="336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" panose="020B0502040204020203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: 圆角 4"/>
            <p:cNvSpPr/>
            <p:nvPr/>
          </p:nvSpPr>
          <p:spPr>
            <a:xfrm>
              <a:off x="815958" y="843940"/>
              <a:ext cx="10791278" cy="645806"/>
            </a:xfrm>
            <a:prstGeom prst="roundRect">
              <a:avLst>
                <a:gd name="adj" fmla="val 19354"/>
              </a:avLst>
            </a:prstGeom>
            <a:gradFill flip="none" rotWithShape="1">
              <a:gsLst>
                <a:gs pos="61000">
                  <a:schemeClr val="accent4">
                    <a:alpha val="10000"/>
                  </a:schemeClr>
                </a:gs>
                <a:gs pos="44000">
                  <a:schemeClr val="accent4">
                    <a:alpha val="10000"/>
                  </a:schemeClr>
                </a:gs>
                <a:gs pos="0">
                  <a:schemeClr val="accent1">
                    <a:alpha val="40000"/>
                  </a:schemeClr>
                </a:gs>
                <a:gs pos="16000">
                  <a:srgbClr val="FFC000">
                    <a:alpha val="20000"/>
                  </a:srgbClr>
                </a:gs>
                <a:gs pos="100000">
                  <a:schemeClr val="accent1">
                    <a:alpha val="40000"/>
                  </a:schemeClr>
                </a:gs>
                <a:gs pos="85000">
                  <a:srgbClr val="FFC000">
                    <a:alpha val="20000"/>
                  </a:srgbClr>
                </a:gs>
              </a:gsLst>
              <a:lin ang="5400000" scaled="0"/>
              <a:tileRect/>
            </a:gradFill>
            <a:ln w="31750">
              <a:gradFill>
                <a:gsLst>
                  <a:gs pos="0">
                    <a:srgbClr val="FCE293">
                      <a:lumMod val="88000"/>
                    </a:srgbClr>
                  </a:gs>
                  <a:gs pos="74000">
                    <a:srgbClr val="FBBD0A"/>
                  </a:gs>
                  <a:gs pos="100000">
                    <a:srgbClr val="C87612"/>
                  </a:gs>
                </a:gsLst>
                <a:lin ang="336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" panose="020B0502040204020203"/>
                <a:ea typeface="微软雅黑" panose="020B0503020204020204" pitchFamily="34" charset="-122"/>
                <a:cs typeface="+mn-cs"/>
              </a:endParaRPr>
            </a:p>
          </p:txBody>
        </p:sp>
        <p:graphicFrame>
          <p:nvGraphicFramePr>
            <p:cNvPr id="81" name="表格 4">
              <a:extLst>
                <a:ext uri="{FF2B5EF4-FFF2-40B4-BE49-F238E27FC236}">
                  <a16:creationId xmlns:a16="http://schemas.microsoft.com/office/drawing/2014/main" id="{AB5984A9-908A-D24B-BAD5-F97E0F8FF2DE}"/>
                </a:ext>
              </a:extLst>
            </p:cNvPr>
            <p:cNvGraphicFramePr/>
            <p:nvPr>
              <p:custDataLst>
                <p:tags r:id="rId14"/>
              </p:custDataLst>
              <p:extLst>
                <p:ext uri="{D42A27DB-BD31-4B8C-83A1-F6EECF244321}">
                  <p14:modId xmlns:p14="http://schemas.microsoft.com/office/powerpoint/2010/main" val="151211486"/>
                </p:ext>
              </p:extLst>
            </p:nvPr>
          </p:nvGraphicFramePr>
          <p:xfrm>
            <a:off x="584764" y="850121"/>
            <a:ext cx="11022472" cy="4998482"/>
          </p:xfrm>
          <a:graphic>
            <a:graphicData uri="http://schemas.openxmlformats.org/drawingml/2006/table">
              <a:tbl>
                <a:tblPr firstRow="1" bandRow="1">
                  <a:tableStyleId>{2D5ABB26-0587-4C30-8999-92F81FD0307C}</a:tableStyleId>
                </a:tblPr>
                <a:tblGrid>
                  <a:gridCol w="3044271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07067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2599198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2308333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610324"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800" b="1" dirty="0">
                            <a:solidFill>
                              <a:schemeClr val="bg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Competitor</a:t>
                        </a:r>
                        <a:endParaRPr lang="zh-CN" altLang="en-US" sz="1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800" b="1" dirty="0">
                            <a:solidFill>
                              <a:schemeClr val="bg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Recognition Method</a:t>
                        </a:r>
                        <a:endParaRPr lang="zh-CN" altLang="en-US" sz="1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800" b="1" dirty="0">
                            <a:solidFill>
                              <a:schemeClr val="bg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Local Data Requirement</a:t>
                        </a:r>
                        <a:endParaRPr lang="zh-CN" altLang="en-US" sz="1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800" b="1" dirty="0">
                            <a:solidFill>
                              <a:schemeClr val="bg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Price (RMB)</a:t>
                        </a:r>
                        <a:endParaRPr lang="zh-CN" altLang="en-US" sz="18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661574"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GAMA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6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  <a:sym typeface="+mn-ea"/>
                          </a:rPr>
                          <a:t>Facial Expression Phonetic</a:t>
                        </a: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400,000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1-3 Million/Year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661574"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 err="1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QiFu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6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  <a:sym typeface="+mn-ea"/>
                          </a:rPr>
                          <a:t>Facial Expression Phonetic</a:t>
                        </a: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200,000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1-3 Million/Year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755265"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DCITS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6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  <a:sym typeface="+mn-ea"/>
                          </a:rPr>
                          <a:t>Facial Expression Phonetic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6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  <a:sym typeface="+mn-ea"/>
                          </a:rPr>
                          <a:t>Hear Rate</a:t>
                        </a: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150,000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0.5-1.5 Million/Year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755265"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XINKTECH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6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  <a:sym typeface="+mn-ea"/>
                          </a:rPr>
                          <a:t>Facial Expression Phonetic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6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  <a:sym typeface="+mn-ea"/>
                          </a:rPr>
                          <a:t>Hear Rate</a:t>
                        </a: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150,000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1600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0.5-1.5 Million/Year</a:t>
                        </a:r>
                        <a:endParaRPr lang="zh-CN" alt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898164">
                  <a:tc>
                    <a:txBody>
                      <a:bodyPr/>
                      <a:lstStyle/>
                      <a:p>
                        <a:pPr algn="ctr"/>
                        <a:endParaRPr lang="zh-CN" altLang="en-US" sz="24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24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  <a:sym typeface="+mn-ea"/>
                          </a:rPr>
                          <a:t>Facial Expression Phonetic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24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  <a:sym typeface="+mn-ea"/>
                          </a:rPr>
                          <a:t>Hear Rate</a:t>
                        </a: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24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Times New Roman" panose="020206030504050203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  <a:sym typeface="+mn-ea"/>
                          </a:rPr>
                          <a:t>Structure Data</a:t>
                        </a: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3200" b="1" dirty="0">
                            <a:solidFill>
                              <a:schemeClr val="bg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10,000</a:t>
                        </a:r>
                        <a:endParaRPr lang="zh-CN" altLang="en-US" sz="32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n-US" altLang="zh-CN" sz="2000" b="1" dirty="0">
                            <a:solidFill>
                              <a:schemeClr val="bg1">
                                <a:lumMod val="95000"/>
                              </a:schemeClr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0.3-1 Million/Year</a:t>
                        </a:r>
                        <a:endParaRPr lang="zh-CN" altLang="en-US" sz="20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</a:tbl>
            </a:graphicData>
          </a:graphic>
        </p:graphicFrame>
        <p:pic>
          <p:nvPicPr>
            <p:cNvPr id="66" name="图片 65" descr="e7d195523061f1c0d318120d6aeaf1b6ccceb6ba3da59c0775C5DE19DDDEBC09ED96DBD9900D9848D623ECAD1D4904B78047D0015C22C8BE97228BE8B5BFF08FE7A3AE04126DA07312A96C0F69F9BAB782163B5A5115918E489AD6670613DE8D78C74CA298C69F7009F72E82688C84BEBCB81B6A34152D50FD34420E38D33283296165836B0374C9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38" cstate="email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4806087" y="1118754"/>
              <a:ext cx="5515016" cy="1050290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5F0402C5-AACB-4149-8C2D-62E979492655}"/>
                </a:ext>
              </a:extLst>
            </p:cNvPr>
            <p:cNvSpPr txBox="1"/>
            <p:nvPr/>
          </p:nvSpPr>
          <p:spPr>
            <a:xfrm>
              <a:off x="938484" y="4497014"/>
              <a:ext cx="2424685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200" b="1" i="1" dirty="0">
                  <a:ln w="3175">
                    <a:noFill/>
                  </a:ln>
                  <a:gradFill>
                    <a:gsLst>
                      <a:gs pos="52000">
                        <a:srgbClr val="EECB61"/>
                      </a:gs>
                      <a:gs pos="0">
                        <a:prstClr val="white"/>
                      </a:gs>
                      <a:gs pos="100000">
                        <a:srgbClr val="DA9A21"/>
                      </a:gs>
                    </a:gsLst>
                    <a:lin ang="5400000" scaled="0"/>
                  </a:gra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汉仪许静行楷简" panose="00020600040101010101" charset="-122"/>
                  <a:cs typeface="Times New Roman" panose="02020603050405020304" pitchFamily="18" charset="0"/>
                </a:rPr>
                <a:t>Piercing EYE</a:t>
              </a:r>
              <a:endParaRPr kumimoji="0" lang="zh-CN" altLang="en-US" sz="3200" b="1" i="1" u="none" strike="noStrike" kern="1200" cap="none" spc="0" normalizeH="0" baseline="0" noProof="0" dirty="0">
                <a:ln w="3175">
                  <a:noFill/>
                </a:ln>
                <a:gradFill>
                  <a:gsLst>
                    <a:gs pos="52000">
                      <a:srgbClr val="EECB61"/>
                    </a:gs>
                    <a:gs pos="0">
                      <a:prstClr val="white"/>
                    </a:gs>
                    <a:gs pos="100000">
                      <a:srgbClr val="DA9A21"/>
                    </a:gs>
                  </a:gsLst>
                  <a:lin ang="5400000" scaled="0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汉仪许静行楷简" panose="00020600040101010101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79" name="图片 2">
            <a:extLst>
              <a:ext uri="{FF2B5EF4-FFF2-40B4-BE49-F238E27FC236}">
                <a16:creationId xmlns:a16="http://schemas.microsoft.com/office/drawing/2014/main" id="{8F8362B3-BC5C-9840-97A0-69CB736704AA}"/>
              </a:ext>
            </a:extLst>
          </p:cNvPr>
          <p:cNvPicPr>
            <a:picLocks noChangeAspect="1"/>
          </p:cNvPicPr>
          <p:nvPr/>
        </p:nvPicPr>
        <p:blipFill>
          <a:blip r:embed="rId39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80" name="文本框 61">
            <a:extLst>
              <a:ext uri="{FF2B5EF4-FFF2-40B4-BE49-F238E27FC236}">
                <a16:creationId xmlns:a16="http://schemas.microsoft.com/office/drawing/2014/main" id="{EB039FF6-143A-CD43-8846-448AD746189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825681" y="143163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800" b="1" i="1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Competitor Analysis</a:t>
            </a:r>
          </a:p>
        </p:txBody>
      </p:sp>
      <p:grpSp>
        <p:nvGrpSpPr>
          <p:cNvPr id="84" name="组合 50">
            <a:extLst>
              <a:ext uri="{FF2B5EF4-FFF2-40B4-BE49-F238E27FC236}">
                <a16:creationId xmlns:a16="http://schemas.microsoft.com/office/drawing/2014/main" id="{DC5D923B-F688-204D-B596-77FAA0F76949}"/>
              </a:ext>
            </a:extLst>
          </p:cNvPr>
          <p:cNvGrpSpPr/>
          <p:nvPr/>
        </p:nvGrpSpPr>
        <p:grpSpPr>
          <a:xfrm rot="10800000">
            <a:off x="2635572" y="5967353"/>
            <a:ext cx="2026285" cy="544195"/>
            <a:chOff x="1310" y="2813"/>
            <a:chExt cx="4568" cy="1106"/>
          </a:xfrm>
        </p:grpSpPr>
        <p:sp>
          <p:nvSpPr>
            <p:cNvPr id="85" name="矩形: 剪去单角 205">
              <a:extLst>
                <a:ext uri="{FF2B5EF4-FFF2-40B4-BE49-F238E27FC236}">
                  <a16:creationId xmlns:a16="http://schemas.microsoft.com/office/drawing/2014/main" id="{88B44395-9D60-4B45-A192-067977ECD145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flipV="1">
              <a:off x="1310" y="2813"/>
              <a:ext cx="4568" cy="1107"/>
            </a:xfrm>
            <a:prstGeom prst="snip1Rect">
              <a:avLst>
                <a:gd name="adj" fmla="val 33458"/>
              </a:avLst>
            </a:prstGeom>
            <a:gradFill flip="none" rotWithShape="1">
              <a:gsLst>
                <a:gs pos="0">
                  <a:srgbClr val="FFC000">
                    <a:alpha val="35000"/>
                  </a:srgb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8900000" scaled="1"/>
              <a:tileRect/>
            </a:gradFill>
            <a:ln w="9525">
              <a:solidFill>
                <a:srgbClr val="FFC000">
                  <a:alpha val="5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6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D64200"/>
                      </a:gs>
                      <a:gs pos="44000">
                        <a:srgbClr val="FFC000"/>
                      </a:gs>
                    </a:gsLst>
                    <a:lin ang="4800000" scaled="0"/>
                  </a:gra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More</a:t>
              </a:r>
              <a:r>
                <a:rPr kumimoji="0" lang="zh-CN" altLang="en-US" sz="26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D64200"/>
                      </a:gs>
                      <a:gs pos="44000">
                        <a:srgbClr val="FFC000"/>
                      </a:gs>
                    </a:gsLst>
                    <a:lin ang="4800000" scaled="0"/>
                  </a:gra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26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D64200"/>
                      </a:gs>
                      <a:gs pos="44000">
                        <a:srgbClr val="FFC000"/>
                      </a:gs>
                    </a:gsLst>
                    <a:lin ang="4800000" scaled="0"/>
                  </a:gra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Model</a:t>
              </a:r>
              <a:endPara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86" name="组合 52">
              <a:extLst>
                <a:ext uri="{FF2B5EF4-FFF2-40B4-BE49-F238E27FC236}">
                  <a16:creationId xmlns:a16="http://schemas.microsoft.com/office/drawing/2014/main" id="{350B2378-767F-B846-8A50-1C402BDE268C}"/>
                </a:ext>
              </a:extLst>
            </p:cNvPr>
            <p:cNvGrpSpPr/>
            <p:nvPr/>
          </p:nvGrpSpPr>
          <p:grpSpPr>
            <a:xfrm>
              <a:off x="1310" y="2813"/>
              <a:ext cx="239" cy="173"/>
              <a:chOff x="2105850" y="1512662"/>
              <a:chExt cx="91440" cy="91440"/>
            </a:xfrm>
            <a:effectLst/>
          </p:grpSpPr>
          <p:cxnSp>
            <p:nvCxnSpPr>
              <p:cNvPr id="96" name="直接连接符 53">
                <a:extLst>
                  <a:ext uri="{FF2B5EF4-FFF2-40B4-BE49-F238E27FC236}">
                    <a16:creationId xmlns:a16="http://schemas.microsoft.com/office/drawing/2014/main" id="{5A011229-4503-E34E-A622-D301BBA572AB}"/>
                  </a:ext>
                </a:extLst>
              </p:cNvPr>
              <p:cNvCxnSpPr/>
              <p:nvPr>
                <p:custDataLst>
                  <p:tags r:id="rId12"/>
                </p:custDataLst>
              </p:nvPr>
            </p:nvCxnSpPr>
            <p:spPr>
              <a:xfrm>
                <a:off x="2105850" y="1512662"/>
                <a:ext cx="91440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54">
                <a:extLst>
                  <a:ext uri="{FF2B5EF4-FFF2-40B4-BE49-F238E27FC236}">
                    <a16:creationId xmlns:a16="http://schemas.microsoft.com/office/drawing/2014/main" id="{BD35CD01-16E1-E94C-8DF6-D4EBCDD4BA5E}"/>
                  </a:ext>
                </a:extLst>
              </p:cNvPr>
              <p:cNvCxnSpPr/>
              <p:nvPr>
                <p:custDataLst>
                  <p:tags r:id="rId13"/>
                </p:custDataLst>
              </p:nvPr>
            </p:nvCxnSpPr>
            <p:spPr>
              <a:xfrm rot="16200000">
                <a:off x="2060130" y="1558382"/>
                <a:ext cx="91440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87" name="组合 55">
              <a:extLst>
                <a:ext uri="{FF2B5EF4-FFF2-40B4-BE49-F238E27FC236}">
                  <a16:creationId xmlns:a16="http://schemas.microsoft.com/office/drawing/2014/main" id="{1F78E261-AC42-F94F-AB04-A7C0C4BF930F}"/>
                </a:ext>
              </a:extLst>
            </p:cNvPr>
            <p:cNvGrpSpPr/>
            <p:nvPr/>
          </p:nvGrpSpPr>
          <p:grpSpPr>
            <a:xfrm>
              <a:off x="1310" y="3747"/>
              <a:ext cx="239" cy="173"/>
              <a:chOff x="903795" y="1798588"/>
              <a:chExt cx="50355" cy="50356"/>
            </a:xfrm>
          </p:grpSpPr>
          <p:cxnSp>
            <p:nvCxnSpPr>
              <p:cNvPr id="94" name="直接连接符 56">
                <a:extLst>
                  <a:ext uri="{FF2B5EF4-FFF2-40B4-BE49-F238E27FC236}">
                    <a16:creationId xmlns:a16="http://schemas.microsoft.com/office/drawing/2014/main" id="{54DE0A73-5A6C-9F45-8DC5-5DC5A6B2645E}"/>
                  </a:ext>
                </a:extLst>
              </p:cNvPr>
              <p:cNvCxnSpPr/>
              <p:nvPr>
                <p:custDataLst>
                  <p:tags r:id="rId10"/>
                </p:custDataLst>
              </p:nvPr>
            </p:nvCxnSpPr>
            <p:spPr>
              <a:xfrm rot="16200000">
                <a:off x="878618" y="1823766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57">
                <a:extLst>
                  <a:ext uri="{FF2B5EF4-FFF2-40B4-BE49-F238E27FC236}">
                    <a16:creationId xmlns:a16="http://schemas.microsoft.com/office/drawing/2014/main" id="{4B491292-0329-6445-83D2-EB37EA2FE484}"/>
                  </a:ext>
                </a:extLst>
              </p:cNvPr>
              <p:cNvCxnSpPr/>
              <p:nvPr>
                <p:custDataLst>
                  <p:tags r:id="rId11"/>
                </p:custDataLst>
              </p:nvPr>
            </p:nvCxnSpPr>
            <p:spPr>
              <a:xfrm rot="10800000">
                <a:off x="903795" y="1848944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88" name="组合 58">
              <a:extLst>
                <a:ext uri="{FF2B5EF4-FFF2-40B4-BE49-F238E27FC236}">
                  <a16:creationId xmlns:a16="http://schemas.microsoft.com/office/drawing/2014/main" id="{A10B328D-B12A-AF47-92A5-9D65445145C7}"/>
                </a:ext>
              </a:extLst>
            </p:cNvPr>
            <p:cNvGrpSpPr/>
            <p:nvPr/>
          </p:nvGrpSpPr>
          <p:grpSpPr>
            <a:xfrm>
              <a:off x="5640" y="2813"/>
              <a:ext cx="239" cy="173"/>
              <a:chOff x="1816550" y="1526363"/>
              <a:chExt cx="50356" cy="50355"/>
            </a:xfrm>
          </p:grpSpPr>
          <p:cxnSp>
            <p:nvCxnSpPr>
              <p:cNvPr id="92" name="直接连接符 59">
                <a:extLst>
                  <a:ext uri="{FF2B5EF4-FFF2-40B4-BE49-F238E27FC236}">
                    <a16:creationId xmlns:a16="http://schemas.microsoft.com/office/drawing/2014/main" id="{BE2F99DB-760F-1A48-9310-94FD846E833B}"/>
                  </a:ext>
                </a:extLst>
              </p:cNvPr>
              <p:cNvCxnSpPr/>
              <p:nvPr>
                <p:custDataLst>
                  <p:tags r:id="rId8"/>
                </p:custDataLst>
              </p:nvPr>
            </p:nvCxnSpPr>
            <p:spPr>
              <a:xfrm flipH="1">
                <a:off x="1816550" y="1526364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60">
                <a:extLst>
                  <a:ext uri="{FF2B5EF4-FFF2-40B4-BE49-F238E27FC236}">
                    <a16:creationId xmlns:a16="http://schemas.microsoft.com/office/drawing/2014/main" id="{8C83F6ED-35FC-304C-9069-79C9DA36EA00}"/>
                  </a:ext>
                </a:extLst>
              </p:cNvPr>
              <p:cNvCxnSpPr/>
              <p:nvPr>
                <p:custDataLst>
                  <p:tags r:id="rId9"/>
                </p:custDataLst>
              </p:nvPr>
            </p:nvCxnSpPr>
            <p:spPr>
              <a:xfrm rot="5400000" flipH="1">
                <a:off x="1841728" y="1551541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89" name="组合 62">
              <a:extLst>
                <a:ext uri="{FF2B5EF4-FFF2-40B4-BE49-F238E27FC236}">
                  <a16:creationId xmlns:a16="http://schemas.microsoft.com/office/drawing/2014/main" id="{33E9A74E-E47E-CB46-AA4C-FB775A4373EE}"/>
                </a:ext>
              </a:extLst>
            </p:cNvPr>
            <p:cNvGrpSpPr/>
            <p:nvPr/>
          </p:nvGrpSpPr>
          <p:grpSpPr>
            <a:xfrm>
              <a:off x="5251" y="3689"/>
              <a:ext cx="474" cy="231"/>
              <a:chOff x="1734623" y="1781524"/>
              <a:chExt cx="100007" cy="67420"/>
            </a:xfrm>
          </p:grpSpPr>
          <p:cxnSp>
            <p:nvCxnSpPr>
              <p:cNvPr id="90" name="直接连接符 63">
                <a:extLst>
                  <a:ext uri="{FF2B5EF4-FFF2-40B4-BE49-F238E27FC236}">
                    <a16:creationId xmlns:a16="http://schemas.microsoft.com/office/drawing/2014/main" id="{C1492E00-B150-EC46-BD87-06CB641D6DC6}"/>
                  </a:ext>
                </a:extLst>
              </p:cNvPr>
              <p:cNvCxnSpPr/>
              <p:nvPr>
                <p:custDataLst>
                  <p:tags r:id="rId6"/>
                </p:custDataLst>
              </p:nvPr>
            </p:nvCxnSpPr>
            <p:spPr>
              <a:xfrm flipV="1">
                <a:off x="1788951" y="1781524"/>
                <a:ext cx="45679" cy="64706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64">
                <a:extLst>
                  <a:ext uri="{FF2B5EF4-FFF2-40B4-BE49-F238E27FC236}">
                    <a16:creationId xmlns:a16="http://schemas.microsoft.com/office/drawing/2014/main" id="{61C28489-4F2A-3947-A823-185503783B34}"/>
                  </a:ext>
                </a:extLst>
              </p:cNvPr>
              <p:cNvCxnSpPr/>
              <p:nvPr>
                <p:custDataLst>
                  <p:tags r:id="rId7"/>
                </p:custDataLst>
              </p:nvPr>
            </p:nvCxnSpPr>
            <p:spPr>
              <a:xfrm rot="10800000">
                <a:off x="1734623" y="1848944"/>
                <a:ext cx="50355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4171" y="231"/>
            <a:ext cx="12220138" cy="6817464"/>
            <a:chOff x="0" y="-1903038"/>
            <a:chExt cx="12220138" cy="6817464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1268702"/>
              <a:ext cx="12219653" cy="3645724"/>
            </a:xfrm>
            <a:prstGeom prst="rect">
              <a:avLst/>
            </a:prstGeom>
          </p:spPr>
        </p:pic>
        <p:sp>
          <p:nvSpPr>
            <p:cNvPr id="15" name="矩形 14"/>
            <p:cNvSpPr/>
            <p:nvPr/>
          </p:nvSpPr>
          <p:spPr>
            <a:xfrm>
              <a:off x="28138" y="-1903038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SemiLight" panose="020B0502040204020203" pitchFamily="34" charset="0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41" name="圆角矩形 58"/>
          <p:cNvSpPr/>
          <p:nvPr/>
        </p:nvSpPr>
        <p:spPr>
          <a:xfrm>
            <a:off x="928571" y="4694264"/>
            <a:ext cx="10312060" cy="1926066"/>
          </a:xfrm>
          <a:prstGeom prst="roundRect">
            <a:avLst/>
          </a:prstGeom>
          <a:solidFill>
            <a:schemeClr val="tx1">
              <a:alpha val="49000"/>
            </a:schemeClr>
          </a:solidFill>
          <a:ln w="15875" cmpd="sng">
            <a:solidFill>
              <a:srgbClr val="FFD9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0" cap="none" spc="0" normalizeH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ahnschrift SemiLight" panose="020B0502040204020203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2" name="同侧圆角矩形 4"/>
          <p:cNvSpPr/>
          <p:nvPr/>
        </p:nvSpPr>
        <p:spPr>
          <a:xfrm>
            <a:off x="1223846" y="4213065"/>
            <a:ext cx="4751521" cy="464986"/>
          </a:xfrm>
          <a:prstGeom prst="rect">
            <a:avLst/>
          </a:prstGeom>
          <a:gradFill flip="none" rotWithShape="1">
            <a:gsLst>
              <a:gs pos="0">
                <a:srgbClr val="FFC000">
                  <a:alpha val="95000"/>
                </a:srgbClr>
              </a:gs>
              <a:gs pos="80000">
                <a:schemeClr val="accent2">
                  <a:alpha val="67000"/>
                </a:schemeClr>
              </a:gs>
              <a:gs pos="100000">
                <a:srgbClr val="E5ACA8">
                  <a:alpha val="0"/>
                </a:srgbClr>
              </a:gs>
            </a:gsLst>
            <a:path path="rect">
              <a:fillToRect t="100000" r="100000"/>
            </a:path>
            <a:tileRect l="-100000" b="-100000"/>
          </a:gradFill>
          <a:effectLst>
            <a:outerShdw blurRad="254000" algn="ctr" rotWithShape="0">
              <a:srgbClr val="FF0019">
                <a:alpha val="7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3792" tIns="113792" rIns="113792" bIns="113792" numCol="1" spcCol="127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Business Composition + Revenue Share</a:t>
            </a:r>
          </a:p>
        </p:txBody>
      </p:sp>
      <p:sp>
        <p:nvSpPr>
          <p:cNvPr id="45" name="加号 44"/>
          <p:cNvSpPr/>
          <p:nvPr/>
        </p:nvSpPr>
        <p:spPr>
          <a:xfrm>
            <a:off x="3886221" y="5301079"/>
            <a:ext cx="734985" cy="681362"/>
          </a:xfrm>
          <a:prstGeom prst="mathPlus">
            <a:avLst/>
          </a:prstGeom>
          <a:solidFill>
            <a:srgbClr val="FFD966"/>
          </a:solidFill>
          <a:ln>
            <a:gradFill flip="none" rotWithShape="1">
              <a:gsLst>
                <a:gs pos="40000">
                  <a:schemeClr val="accent4">
                    <a:lumMod val="40000"/>
                    <a:lumOff val="60000"/>
                  </a:schemeClr>
                </a:gs>
                <a:gs pos="66000">
                  <a:schemeClr val="accent4">
                    <a:lumMod val="95000"/>
                    <a:lumOff val="5000"/>
                  </a:schemeClr>
                </a:gs>
                <a:gs pos="32000">
                  <a:schemeClr val="accent4">
                    <a:lumMod val="6000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Light" panose="020B0502040204020203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6" name="加号 45"/>
          <p:cNvSpPr/>
          <p:nvPr/>
        </p:nvSpPr>
        <p:spPr>
          <a:xfrm>
            <a:off x="7299409" y="5303987"/>
            <a:ext cx="734985" cy="681362"/>
          </a:xfrm>
          <a:prstGeom prst="mathPlus">
            <a:avLst/>
          </a:prstGeom>
          <a:solidFill>
            <a:srgbClr val="FFD966"/>
          </a:solidFill>
          <a:ln>
            <a:gradFill flip="none" rotWithShape="1">
              <a:gsLst>
                <a:gs pos="40000">
                  <a:schemeClr val="accent4">
                    <a:lumMod val="40000"/>
                    <a:lumOff val="60000"/>
                  </a:schemeClr>
                </a:gs>
                <a:gs pos="66000">
                  <a:schemeClr val="accent4">
                    <a:lumMod val="95000"/>
                    <a:lumOff val="5000"/>
                  </a:schemeClr>
                </a:gs>
                <a:gs pos="32000">
                  <a:schemeClr val="accent4">
                    <a:lumMod val="6000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Light" panose="020B0502040204020203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746677" y="5027339"/>
            <a:ext cx="3346340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400" b="1" i="0" u="none" strike="noStrike" kern="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program customization </a:t>
            </a:r>
            <a:endParaRPr kumimoji="0" lang="zh-CN" altLang="en-US" sz="1600" b="0" i="0" u="none" strike="noStrike" kern="0" cap="none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866392" y="5499543"/>
            <a:ext cx="11069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2800" b="1" i="0" u="none" strike="noStrike" kern="0" cap="none" spc="0" normalizeH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15%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3850EFC-8533-AC41-B85A-3D77ABE0B696}"/>
              </a:ext>
            </a:extLst>
          </p:cNvPr>
          <p:cNvGrpSpPr/>
          <p:nvPr/>
        </p:nvGrpSpPr>
        <p:grpSpPr>
          <a:xfrm>
            <a:off x="1099887" y="4795944"/>
            <a:ext cx="3067685" cy="1651070"/>
            <a:chOff x="1156836" y="4800023"/>
            <a:chExt cx="3067685" cy="1651070"/>
          </a:xfrm>
        </p:grpSpPr>
        <p:sp>
          <p:nvSpPr>
            <p:cNvPr id="43" name="文本框 42"/>
            <p:cNvSpPr txBox="1"/>
            <p:nvPr/>
          </p:nvSpPr>
          <p:spPr>
            <a:xfrm>
              <a:off x="1156836" y="4800023"/>
              <a:ext cx="3067685" cy="83099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400" b="1" i="0" u="none" strike="noStrike" kern="0" cap="none" spc="0" normalizeH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software development and sales </a:t>
              </a:r>
              <a:endParaRPr kumimoji="0" lang="en-US" altLang="zh-CN" sz="2400" b="1" i="0" u="none" strike="noStrike" kern="0" cap="none" spc="0" normalizeH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2131765" y="5519163"/>
              <a:ext cx="1106910" cy="52197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800" b="1" i="0" u="none" strike="noStrike" kern="0" cap="none" spc="0" normalizeH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65%</a:t>
              </a: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298688" y="5989428"/>
              <a:ext cx="27730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0" cap="none" spc="0" normalizeH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0.3-1</a:t>
              </a:r>
              <a:r>
                <a:rPr kumimoji="0" lang="zh-CN" altLang="en-US" sz="2400" b="1" i="0" u="none" strike="noStrike" kern="0" cap="none" spc="0" normalizeH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2400" b="1" i="0" u="none" strike="noStrike" kern="0" cap="none" spc="0" normalizeH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Million</a:t>
              </a:r>
              <a:r>
                <a:rPr kumimoji="0" lang="en-US" altLang="zh-CN" sz="1800" b="1" i="0" u="none" strike="noStrike" kern="1200" cap="none" spc="0" normalizeH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/</a:t>
              </a:r>
              <a:r>
                <a:rPr lang="en-US" altLang="zh-CN" b="1" dirty="0">
                  <a:solidFill>
                    <a:prstClr val="white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Year</a:t>
              </a:r>
              <a:endParaRPr kumimoji="0" lang="en-US" altLang="zh-CN" sz="1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284CC227-EC8C-8045-80D2-C8DDDB7A3372}"/>
              </a:ext>
            </a:extLst>
          </p:cNvPr>
          <p:cNvGrpSpPr/>
          <p:nvPr/>
        </p:nvGrpSpPr>
        <p:grpSpPr>
          <a:xfrm>
            <a:off x="4482391" y="5021112"/>
            <a:ext cx="2985952" cy="1425064"/>
            <a:chOff x="4697392" y="5026028"/>
            <a:chExt cx="2985952" cy="1425064"/>
          </a:xfrm>
        </p:grpSpPr>
        <p:sp>
          <p:nvSpPr>
            <p:cNvPr id="47" name="文本框 46"/>
            <p:cNvSpPr txBox="1"/>
            <p:nvPr/>
          </p:nvSpPr>
          <p:spPr>
            <a:xfrm>
              <a:off x="4697392" y="5026028"/>
              <a:ext cx="2985952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400" b="1" i="0" u="none" strike="noStrike" kern="0" cap="none" spc="0" normalizeH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technical</a:t>
              </a:r>
              <a:r>
                <a:rPr lang="zh-CN" altLang="en-US" sz="2400" b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 </a:t>
              </a:r>
              <a:r>
                <a:rPr lang="en-US" altLang="zh-CN" sz="2400" b="1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s</a:t>
              </a:r>
              <a:r>
                <a:rPr kumimoji="0" lang="en-US" altLang="zh-CN" sz="2400" b="1" i="0" u="none" strike="noStrike" kern="0" cap="none" spc="0" normalizeH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ervices</a:t>
              </a:r>
              <a:r>
                <a:rPr kumimoji="0" lang="en-US" altLang="zh-CN" sz="2400" b="1" i="0" u="none" strike="noStrike" kern="0" cap="none" spc="0" normalizeH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 </a:t>
              </a:r>
              <a:endParaRPr kumimoji="0" lang="zh-CN" altLang="en-US" sz="1600" b="0" i="0" u="none" strike="noStrike" kern="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5628669" y="5472163"/>
              <a:ext cx="1106910" cy="52197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800" b="1" i="0" u="none" strike="noStrike" kern="0" cap="none" spc="0" normalizeH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20%</a:t>
              </a: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4950767" y="5989427"/>
              <a:ext cx="24627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400" b="1" kern="0" dirty="0">
                  <a:solidFill>
                    <a:srgbClr val="FFD96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0.2 Million</a:t>
              </a:r>
              <a:r>
                <a:rPr kumimoji="0" lang="en-US" altLang="zh-CN" sz="1800" b="1" i="0" u="none" strike="noStrike" kern="1200" cap="none" spc="0" normalizeH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/Year</a:t>
              </a:r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7590093" y="6005971"/>
            <a:ext cx="3659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kern="0" dirty="0">
                <a:solidFill>
                  <a:srgbClr val="FFD96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0.05-0.1 Million</a:t>
            </a:r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/Each One</a:t>
            </a:r>
            <a:endParaRPr kumimoji="0" lang="zh-CN" altLang="en-US" sz="1800" b="1" i="0" u="none" strike="noStrike" kern="1200" cap="none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58" name="图片 2">
            <a:extLst>
              <a:ext uri="{FF2B5EF4-FFF2-40B4-BE49-F238E27FC236}">
                <a16:creationId xmlns:a16="http://schemas.microsoft.com/office/drawing/2014/main" id="{02FD8126-E7B2-0A44-A96E-BA3762BC5DF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59" name="文本框 61">
            <a:extLst>
              <a:ext uri="{FF2B5EF4-FFF2-40B4-BE49-F238E27FC236}">
                <a16:creationId xmlns:a16="http://schemas.microsoft.com/office/drawing/2014/main" id="{93BEE3DD-0938-084A-B11D-F7DD62E84CB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25681" y="143163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800" b="1" i="1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Business Model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4BB1175-8B75-6245-9350-F0A01E16E3A7}"/>
              </a:ext>
            </a:extLst>
          </p:cNvPr>
          <p:cNvGrpSpPr/>
          <p:nvPr/>
        </p:nvGrpSpPr>
        <p:grpSpPr>
          <a:xfrm>
            <a:off x="179315" y="659079"/>
            <a:ext cx="11856919" cy="3161591"/>
            <a:chOff x="221309" y="835619"/>
            <a:chExt cx="11856919" cy="3161591"/>
          </a:xfrm>
        </p:grpSpPr>
        <p:grpSp>
          <p:nvGrpSpPr>
            <p:cNvPr id="33" name="组合 32"/>
            <p:cNvGrpSpPr/>
            <p:nvPr/>
          </p:nvGrpSpPr>
          <p:grpSpPr>
            <a:xfrm flipH="1" flipV="1">
              <a:off x="4098727" y="3417782"/>
              <a:ext cx="376728" cy="297688"/>
              <a:chOff x="13725964" y="3407916"/>
              <a:chExt cx="568236" cy="568236"/>
            </a:xfrm>
            <a:solidFill>
              <a:schemeClr val="accent1">
                <a:alpha val="59000"/>
              </a:schemeClr>
            </a:solidFill>
          </p:grpSpPr>
          <p:sp>
            <p:nvSpPr>
              <p:cNvPr id="34" name="半闭框 33"/>
              <p:cNvSpPr/>
              <p:nvPr/>
            </p:nvSpPr>
            <p:spPr>
              <a:xfrm flipH="1" flipV="1">
                <a:off x="13725964" y="3407916"/>
                <a:ext cx="568236" cy="568236"/>
              </a:xfrm>
              <a:prstGeom prst="halfFrame">
                <a:avLst>
                  <a:gd name="adj1" fmla="val 20326"/>
                  <a:gd name="adj2" fmla="val 20091"/>
                </a:avLst>
              </a:prstGeom>
              <a:grpFill/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1" i="0" u="none" strike="noStrike" kern="1200" cap="none" spc="0" normalizeH="0" noProof="0">
                  <a:ln>
                    <a:noFill/>
                  </a:ln>
                  <a:solidFill>
                    <a:srgbClr val="FFC924"/>
                  </a:solidFill>
                  <a:effectLst/>
                  <a:uLnTx/>
                  <a:uFillTx/>
                  <a:latin typeface="Bahnschrift SemiLight" panose="020B0502040204020203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5" name="任意多边形: 形状 32"/>
              <p:cNvSpPr/>
              <p:nvPr/>
            </p:nvSpPr>
            <p:spPr>
              <a:xfrm>
                <a:off x="13800954" y="3506423"/>
                <a:ext cx="485775" cy="468630"/>
              </a:xfrm>
              <a:custGeom>
                <a:avLst/>
                <a:gdLst>
                  <a:gd name="connsiteX0" fmla="*/ 0 w 485775"/>
                  <a:gd name="connsiteY0" fmla="*/ 468630 h 468630"/>
                  <a:gd name="connsiteX1" fmla="*/ 41910 w 485775"/>
                  <a:gd name="connsiteY1" fmla="*/ 426720 h 468630"/>
                  <a:gd name="connsiteX2" fmla="*/ 436245 w 485775"/>
                  <a:gd name="connsiteY2" fmla="*/ 426720 h 468630"/>
                  <a:gd name="connsiteX3" fmla="*/ 436245 w 485775"/>
                  <a:gd name="connsiteY3" fmla="*/ 49530 h 468630"/>
                  <a:gd name="connsiteX4" fmla="*/ 485775 w 485775"/>
                  <a:gd name="connsiteY4" fmla="*/ 0 h 468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5775" h="468630">
                    <a:moveTo>
                      <a:pt x="0" y="468630"/>
                    </a:moveTo>
                    <a:lnTo>
                      <a:pt x="41910" y="426720"/>
                    </a:lnTo>
                    <a:lnTo>
                      <a:pt x="436245" y="426720"/>
                    </a:lnTo>
                    <a:lnTo>
                      <a:pt x="436245" y="49530"/>
                    </a:lnTo>
                    <a:lnTo>
                      <a:pt x="485775" y="0"/>
                    </a:lnTo>
                  </a:path>
                </a:pathLst>
              </a:custGeom>
              <a:grpFill/>
              <a:ln w="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1" i="0" u="none" strike="noStrike" kern="1200" cap="none" spc="0" normalizeH="0" noProof="0">
                  <a:ln>
                    <a:noFill/>
                  </a:ln>
                  <a:solidFill>
                    <a:srgbClr val="FFC924"/>
                  </a:solidFill>
                  <a:effectLst/>
                  <a:uLnTx/>
                  <a:uFillTx/>
                  <a:latin typeface="Bahnschrift SemiLight" panose="020B0502040204020203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7" name="NPqMO9QGbNyHJo3文本框 14"/>
            <p:cNvSpPr txBox="1"/>
            <p:nvPr/>
          </p:nvSpPr>
          <p:spPr>
            <a:xfrm>
              <a:off x="2341983" y="1658200"/>
              <a:ext cx="2355676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120" normalizeH="0" noProof="0" dirty="0">
                  <a:ln>
                    <a:noFill/>
                  </a:ln>
                  <a:solidFill>
                    <a:srgbClr val="B57D12">
                      <a:lumMod val="60000"/>
                      <a:lumOff val="40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Support </a:t>
              </a:r>
              <a:r>
                <a:rPr lang="en-US" altLang="zh-CN" b="1" spc="120" dirty="0">
                  <a:solidFill>
                    <a:srgbClr val="B57D12">
                      <a:lumMod val="60000"/>
                      <a:lumOff val="40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Research</a:t>
              </a:r>
              <a:endParaRPr kumimoji="0" lang="zh-CN" altLang="en-US" sz="1800" b="1" i="0" u="none" strike="noStrike" kern="1200" cap="none" spc="120" normalizeH="0" noProof="0" dirty="0">
                <a:ln>
                  <a:noFill/>
                </a:ln>
                <a:solidFill>
                  <a:srgbClr val="B57D12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8" name="NPqMO9QGbNyHJo3文本框 14"/>
            <p:cNvSpPr txBox="1"/>
            <p:nvPr/>
          </p:nvSpPr>
          <p:spPr>
            <a:xfrm>
              <a:off x="5709006" y="1664335"/>
              <a:ext cx="2115732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120" normalizeH="0" noProof="0" dirty="0">
                  <a:ln>
                    <a:noFill/>
                  </a:ln>
                  <a:solidFill>
                    <a:srgbClr val="B57D12">
                      <a:lumMod val="60000"/>
                      <a:lumOff val="40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Sale by myself</a:t>
              </a:r>
              <a:endParaRPr kumimoji="0" lang="zh-CN" altLang="en-US" sz="1800" b="1" i="0" u="none" strike="noStrike" kern="1200" cap="none" spc="120" normalizeH="0" noProof="0" dirty="0">
                <a:ln>
                  <a:noFill/>
                </a:ln>
                <a:solidFill>
                  <a:srgbClr val="B57D12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022838" y="2815605"/>
              <a:ext cx="2429569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000" b="1" i="1" dirty="0">
                  <a:ln w="3175">
                    <a:noFill/>
                  </a:ln>
                  <a:gradFill>
                    <a:gsLst>
                      <a:gs pos="52000">
                        <a:srgbClr val="EECB61"/>
                      </a:gs>
                      <a:gs pos="0">
                        <a:prstClr val="white"/>
                      </a:gs>
                      <a:gs pos="100000">
                        <a:srgbClr val="DA9A21"/>
                      </a:gs>
                    </a:gsLst>
                    <a:lin ang="5400000" scaled="0"/>
                  </a:gradFill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汉仪许静行楷简" panose="00020600040101010101" charset="-122"/>
                  <a:cs typeface="Times New Roman" panose="02020603050405020304" pitchFamily="18" charset="0"/>
                </a:rPr>
                <a:t>Piercing EYE</a:t>
              </a:r>
              <a:endParaRPr kumimoji="0" lang="zh-CN" altLang="en-US" sz="2000" b="1" i="1" u="none" strike="noStrike" kern="1200" cap="none" spc="0" normalizeH="0" baseline="0" noProof="0" dirty="0">
                <a:ln w="3175">
                  <a:noFill/>
                </a:ln>
                <a:gradFill>
                  <a:gsLst>
                    <a:gs pos="52000">
                      <a:srgbClr val="EECB61"/>
                    </a:gs>
                    <a:gs pos="0">
                      <a:prstClr val="white"/>
                    </a:gs>
                    <a:gs pos="100000">
                      <a:srgbClr val="DA9A21"/>
                    </a:gs>
                  </a:gsLst>
                  <a:lin ang="5400000" scaled="0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汉仪许静行楷简" panose="00020600040101010101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3" name="直接箭头连接符 12"/>
            <p:cNvCxnSpPr/>
            <p:nvPr/>
          </p:nvCxnSpPr>
          <p:spPr>
            <a:xfrm>
              <a:off x="2846105" y="2405939"/>
              <a:ext cx="1393825" cy="8255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arrow" w="med" len="med"/>
            </a:ln>
            <a:effectLst>
              <a:glow rad="63500">
                <a:srgbClr val="FFE699">
                  <a:alpha val="40000"/>
                </a:srgbClr>
              </a:glow>
              <a:outerShdw blurRad="50800" dist="38100" dir="2700000" algn="tl" rotWithShape="0">
                <a:schemeClr val="accent5">
                  <a:lumMod val="40000"/>
                  <a:lumOff val="60000"/>
                  <a:alpha val="40000"/>
                </a:schemeClr>
              </a:outerShdw>
            </a:effectLst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/>
            <p:nvPr/>
          </p:nvCxnSpPr>
          <p:spPr>
            <a:xfrm>
              <a:off x="6097305" y="2397684"/>
              <a:ext cx="1393825" cy="8255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arrow" w="med" len="med"/>
            </a:ln>
            <a:effectLst>
              <a:glow rad="63500">
                <a:srgbClr val="FFE699">
                  <a:alpha val="40000"/>
                </a:srgbClr>
              </a:glow>
              <a:outerShdw blurRad="50800" dist="38100" dir="2700000" algn="tl" rotWithShape="0">
                <a:schemeClr val="accent5">
                  <a:lumMod val="40000"/>
                  <a:lumOff val="60000"/>
                  <a:alpha val="40000"/>
                </a:schemeClr>
              </a:outerShdw>
            </a:effectLst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221309" y="1936019"/>
              <a:ext cx="235567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PHBS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 </a:t>
              </a:r>
              <a:r>
                <a:rPr kumimoji="0" lang="en-US" altLang="zh-CN" b="1" i="1" u="none" strike="noStrike" kern="1200" cap="none" spc="0" normalizeH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Piercing EYE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Laboratory</a:t>
              </a:r>
              <a:endParaRPr kumimoji="0" lang="zh-CN" altLang="en-US" b="1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8" name="Rectangle 9"/>
            <p:cNvSpPr>
              <a:spLocks noChangeArrowheads="1"/>
            </p:cNvSpPr>
            <p:nvPr/>
          </p:nvSpPr>
          <p:spPr bwMode="auto">
            <a:xfrm rot="16200000">
              <a:off x="9539634" y="-277781"/>
              <a:ext cx="553998" cy="27807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eaVert" wrap="square" lIns="91440" tIns="45720" rIns="91440" bIns="45720" numCol="1" anchor="ctr" anchorCtr="0" compatLnSpc="1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120" normalizeH="0" noProof="0" dirty="0">
                  <a:ln>
                    <a:noFill/>
                  </a:ln>
                  <a:solidFill>
                    <a:srgbClr val="B57D12">
                      <a:lumMod val="60000"/>
                      <a:lumOff val="40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Target</a:t>
              </a:r>
              <a:r>
                <a:rPr kumimoji="0" lang="zh-CN" altLang="en-US" sz="2400" b="1" i="0" u="none" strike="noStrike" kern="1200" cap="none" spc="120" normalizeH="0" noProof="0" dirty="0">
                  <a:ln>
                    <a:noFill/>
                  </a:ln>
                  <a:solidFill>
                    <a:srgbClr val="B57D12">
                      <a:lumMod val="60000"/>
                      <a:lumOff val="40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2400" b="1" i="0" u="none" strike="noStrike" kern="1200" cap="none" spc="120" normalizeH="0" noProof="0" dirty="0">
                  <a:ln>
                    <a:noFill/>
                  </a:ln>
                  <a:solidFill>
                    <a:srgbClr val="B57D12">
                      <a:lumMod val="60000"/>
                      <a:lumOff val="40000"/>
                    </a:srgb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Customer</a:t>
              </a:r>
              <a:endParaRPr kumimoji="0" lang="zh-CN" altLang="en-US" sz="2400" b="1" i="0" u="none" strike="noStrike" kern="1200" cap="none" spc="120" normalizeH="0" noProof="0" dirty="0">
                <a:ln>
                  <a:noFill/>
                </a:ln>
                <a:solidFill>
                  <a:srgbClr val="B57D12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37FE96F2-4546-974A-AEA4-AF7FE79E2955}"/>
                </a:ext>
              </a:extLst>
            </p:cNvPr>
            <p:cNvGrpSpPr/>
            <p:nvPr/>
          </p:nvGrpSpPr>
          <p:grpSpPr>
            <a:xfrm>
              <a:off x="7543457" y="1631498"/>
              <a:ext cx="4534771" cy="2338519"/>
              <a:chOff x="7531763" y="1595083"/>
              <a:chExt cx="4534771" cy="2338519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7531763" y="3069216"/>
                <a:ext cx="45347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1" i="0" u="none" strike="noStrike" kern="1200" cap="none" spc="0" normalizeH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微软雅黑" panose="020B0503020204020204" pitchFamily="34" charset="-122"/>
                  </a:rPr>
                  <a:t>Non-bank financial institutions</a:t>
                </a:r>
                <a:r>
                  <a:rPr kumimoji="0" lang="en-US" altLang="zh-CN" sz="1800" b="1" i="0" u="none" strike="noStrike" kern="1200" cap="none" spc="0" normalizeH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微软雅黑" panose="020B0503020204020204" pitchFamily="34" charset="-122"/>
                  </a:rPr>
                  <a:t> such as pawnbrokers and online lending platforms</a:t>
                </a:r>
                <a:endParaRPr kumimoji="0" lang="zh-CN" altLang="en-US" sz="1800" b="1" i="0" u="none" strike="noStrike" kern="1200" cap="none" spc="0" normalizeH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8414540" y="1945911"/>
                <a:ext cx="2780798" cy="218444"/>
              </a:xfrm>
              <a:prstGeom prst="ellipse">
                <a:avLst/>
              </a:prstGeom>
              <a:gradFill>
                <a:gsLst>
                  <a:gs pos="46000">
                    <a:schemeClr val="accent3"/>
                  </a:gs>
                  <a:gs pos="0">
                    <a:schemeClr val="accent2">
                      <a:lumMod val="20000"/>
                      <a:lumOff val="80000"/>
                      <a:alpha val="67000"/>
                    </a:schemeClr>
                  </a:gs>
                  <a:gs pos="100000">
                    <a:srgbClr val="E5ACA8"/>
                  </a:gs>
                </a:gsLst>
                <a:lin ang="5400000" scaled="0"/>
              </a:gradFill>
              <a:ln w="3175" cap="flat" cmpd="sng" algn="ctr">
                <a:gradFill>
                  <a:gsLst>
                    <a:gs pos="0">
                      <a:srgbClr val="C51730">
                        <a:alpha val="12000"/>
                      </a:srgbClr>
                    </a:gs>
                    <a:gs pos="100000">
                      <a:srgbClr val="C51730"/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Bahnschrift SemiLight" panose="020B0502040204020203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8253801" y="1595083"/>
                <a:ext cx="3090693" cy="377283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24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0" i="0" u="none" strike="noStrike" kern="1200" cap="none" spc="0" normalizeH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微软雅黑" panose="020B0503020204020204" pitchFamily="34" charset="-122"/>
                  </a:rPr>
                  <a:t>Ping An Bank and other </a:t>
                </a:r>
                <a:r>
                  <a:rPr lang="en-US" altLang="zh-CN" b="1" dirty="0">
                    <a:solidFill>
                      <a:srgbClr val="FFC000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微软雅黑" panose="020B0503020204020204" pitchFamily="34" charset="-122"/>
                  </a:rPr>
                  <a:t>Banks</a:t>
                </a:r>
                <a:endParaRPr kumimoji="0" lang="zh-CN" altLang="en-US" sz="1400" b="1" i="0" u="none" strike="noStrike" kern="1200" cap="none" spc="0" normalizeH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8164263" y="2804778"/>
                <a:ext cx="3269772" cy="193679"/>
              </a:xfrm>
              <a:prstGeom prst="ellipse">
                <a:avLst/>
              </a:prstGeom>
              <a:gradFill>
                <a:gsLst>
                  <a:gs pos="46000">
                    <a:schemeClr val="accent3">
                      <a:alpha val="54000"/>
                    </a:schemeClr>
                  </a:gs>
                  <a:gs pos="0">
                    <a:schemeClr val="accent1">
                      <a:lumMod val="20000"/>
                      <a:lumOff val="80000"/>
                      <a:alpha val="58000"/>
                    </a:schemeClr>
                  </a:gs>
                  <a:gs pos="100000">
                    <a:srgbClr val="E5ACA8"/>
                  </a:gs>
                </a:gsLst>
                <a:lin ang="5400000" scaled="0"/>
              </a:gradFill>
              <a:ln w="3175" cap="flat" cmpd="sng" algn="ctr">
                <a:gradFill>
                  <a:gsLst>
                    <a:gs pos="0">
                      <a:srgbClr val="C51730">
                        <a:alpha val="12000"/>
                      </a:srgbClr>
                    </a:gs>
                    <a:gs pos="100000">
                      <a:srgbClr val="C51730"/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Bahnschrift SemiLight" panose="020B0502040204020203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7871833" y="3654831"/>
                <a:ext cx="3854635" cy="278771"/>
              </a:xfrm>
              <a:prstGeom prst="ellipse">
                <a:avLst/>
              </a:prstGeom>
              <a:gradFill>
                <a:gsLst>
                  <a:gs pos="46000">
                    <a:schemeClr val="accent3">
                      <a:alpha val="67000"/>
                    </a:schemeClr>
                  </a:gs>
                  <a:gs pos="0">
                    <a:schemeClr val="accent3">
                      <a:lumMod val="27000"/>
                      <a:lumOff val="73000"/>
                      <a:alpha val="74000"/>
                    </a:schemeClr>
                  </a:gs>
                  <a:gs pos="100000">
                    <a:srgbClr val="E5ACA8"/>
                  </a:gs>
                </a:gsLst>
                <a:lin ang="5400000" scaled="0"/>
              </a:gradFill>
              <a:ln w="3175" cap="flat" cmpd="sng" algn="ctr">
                <a:gradFill>
                  <a:gsLst>
                    <a:gs pos="0">
                      <a:srgbClr val="C51730">
                        <a:alpha val="12000"/>
                      </a:srgbClr>
                    </a:gs>
                    <a:gs pos="100000">
                      <a:srgbClr val="C51730"/>
                    </a:gs>
                  </a:gsLst>
                  <a:lin ang="5400000" scaled="1"/>
                </a:gra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Bahnschrift SemiLight" panose="020B0502040204020203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7881991" y="2180163"/>
                <a:ext cx="38343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800" b="0" i="0" u="none" strike="noStrike" kern="1200" cap="none" spc="0" normalizeH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微软雅黑" panose="020B0503020204020204" pitchFamily="34" charset="-122"/>
                  </a:rPr>
                  <a:t>Trusts, finance companies</a:t>
                </a:r>
              </a:p>
              <a:p>
                <a:pPr algn="ctr">
                  <a:defRPr/>
                </a:pPr>
                <a:r>
                  <a:rPr kumimoji="0" lang="en-US" altLang="zh-CN" sz="1800" b="1" i="0" u="none" strike="noStrike" kern="1200" cap="none" spc="0" normalizeH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  <a:sym typeface="微软雅黑" panose="020B0503020204020204" pitchFamily="34" charset="-122"/>
                  </a:rPr>
                  <a:t>Other banking financial institutions</a:t>
                </a: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6040535" y="3697272"/>
              <a:ext cx="381718" cy="297688"/>
              <a:chOff x="13725964" y="3407916"/>
              <a:chExt cx="575764" cy="568236"/>
            </a:xfrm>
            <a:solidFill>
              <a:schemeClr val="accent1">
                <a:alpha val="59000"/>
              </a:schemeClr>
            </a:solidFill>
          </p:grpSpPr>
          <p:sp>
            <p:nvSpPr>
              <p:cNvPr id="37" name="半闭框 36"/>
              <p:cNvSpPr/>
              <p:nvPr/>
            </p:nvSpPr>
            <p:spPr>
              <a:xfrm flipH="1" flipV="1">
                <a:off x="13725964" y="3407916"/>
                <a:ext cx="568236" cy="568236"/>
              </a:xfrm>
              <a:prstGeom prst="halfFrame">
                <a:avLst>
                  <a:gd name="adj1" fmla="val 20326"/>
                  <a:gd name="adj2" fmla="val 20091"/>
                </a:avLst>
              </a:prstGeom>
              <a:grpFill/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1" i="0" u="none" strike="noStrike" kern="1200" cap="none" spc="0" normalizeH="0" noProof="0">
                  <a:ln>
                    <a:noFill/>
                  </a:ln>
                  <a:solidFill>
                    <a:srgbClr val="FFC924"/>
                  </a:solidFill>
                  <a:effectLst/>
                  <a:uLnTx/>
                  <a:uFillTx/>
                  <a:latin typeface="Bahnschrift SemiLight" panose="020B0502040204020203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8" name="任意多边形: 形状 56"/>
              <p:cNvSpPr/>
              <p:nvPr/>
            </p:nvSpPr>
            <p:spPr>
              <a:xfrm>
                <a:off x="13815953" y="3507522"/>
                <a:ext cx="485775" cy="468630"/>
              </a:xfrm>
              <a:custGeom>
                <a:avLst/>
                <a:gdLst>
                  <a:gd name="connsiteX0" fmla="*/ 0 w 485775"/>
                  <a:gd name="connsiteY0" fmla="*/ 468630 h 468630"/>
                  <a:gd name="connsiteX1" fmla="*/ 41910 w 485775"/>
                  <a:gd name="connsiteY1" fmla="*/ 426720 h 468630"/>
                  <a:gd name="connsiteX2" fmla="*/ 436245 w 485775"/>
                  <a:gd name="connsiteY2" fmla="*/ 426720 h 468630"/>
                  <a:gd name="connsiteX3" fmla="*/ 436245 w 485775"/>
                  <a:gd name="connsiteY3" fmla="*/ 49530 h 468630"/>
                  <a:gd name="connsiteX4" fmla="*/ 485775 w 485775"/>
                  <a:gd name="connsiteY4" fmla="*/ 0 h 468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5775" h="468630">
                    <a:moveTo>
                      <a:pt x="0" y="468630"/>
                    </a:moveTo>
                    <a:lnTo>
                      <a:pt x="41910" y="426720"/>
                    </a:lnTo>
                    <a:lnTo>
                      <a:pt x="436245" y="426720"/>
                    </a:lnTo>
                    <a:lnTo>
                      <a:pt x="436245" y="49530"/>
                    </a:lnTo>
                    <a:lnTo>
                      <a:pt x="485775" y="0"/>
                    </a:lnTo>
                  </a:path>
                </a:pathLst>
              </a:custGeom>
              <a:grpFill/>
              <a:ln w="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1" i="0" u="none" strike="noStrike" kern="1200" cap="none" spc="0" normalizeH="0" noProof="0">
                  <a:ln>
                    <a:noFill/>
                  </a:ln>
                  <a:solidFill>
                    <a:srgbClr val="FFC924"/>
                  </a:solidFill>
                  <a:effectLst/>
                  <a:uLnTx/>
                  <a:uFillTx/>
                  <a:latin typeface="Bahnschrift SemiLight" panose="020B0502040204020203" pitchFamily="34" charset="0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40" name="矩形: 剪去对角 24"/>
            <p:cNvSpPr/>
            <p:nvPr/>
          </p:nvSpPr>
          <p:spPr>
            <a:xfrm>
              <a:off x="4103166" y="3462664"/>
              <a:ext cx="2264136" cy="510940"/>
            </a:xfrm>
            <a:prstGeom prst="snip2DiagRect">
              <a:avLst>
                <a:gd name="adj1" fmla="val 0"/>
                <a:gd name="adj2" fmla="val 43759"/>
              </a:avLst>
            </a:prstGeom>
            <a:gradFill flip="none" rotWithShape="1">
              <a:gsLst>
                <a:gs pos="100000">
                  <a:schemeClr val="accent2">
                    <a:lumMod val="40000"/>
                    <a:lumOff val="60000"/>
                  </a:schemeClr>
                </a:gs>
                <a:gs pos="49000">
                  <a:schemeClr val="accent3">
                    <a:lumMod val="60000"/>
                    <a:lumOff val="40000"/>
                  </a:schemeClr>
                </a:gs>
                <a:gs pos="24000">
                  <a:srgbClr val="D4A74F">
                    <a:alpha val="100000"/>
                  </a:srgbClr>
                </a:gs>
                <a:gs pos="0">
                  <a:schemeClr val="accent4">
                    <a:alpha val="39000"/>
                  </a:schemeClr>
                </a:gs>
                <a:gs pos="74000">
                  <a:schemeClr val="accent1"/>
                </a:gs>
              </a:gsLst>
              <a:lin ang="27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noProof="0" dirty="0">
                <a:ln>
                  <a:noFill/>
                </a:ln>
                <a:solidFill>
                  <a:srgbClr val="FFE699"/>
                </a:solidFill>
                <a:effectLst/>
                <a:uLnTx/>
                <a:uFillTx/>
                <a:latin typeface="Bahnschrift SemiLight" panose="020B0502040204020203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NPqMO9QGbNyHJo3文本框 14"/>
            <p:cNvSpPr txBox="1"/>
            <p:nvPr>
              <p:custDataLst>
                <p:tags r:id="rId2"/>
              </p:custDataLst>
            </p:nvPr>
          </p:nvSpPr>
          <p:spPr>
            <a:xfrm>
              <a:off x="4098727" y="3473990"/>
              <a:ext cx="2318535" cy="5232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The Company</a:t>
              </a:r>
            </a:p>
            <a:p>
              <a:pPr algn="ctr">
                <a:defRPr/>
              </a:pPr>
              <a:r>
                <a:rPr kumimoji="0" lang="en-US" altLang="zh-CN" sz="1400" b="1" i="0" u="none" strike="noStrike" kern="120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+mn-ea"/>
                </a:rPr>
                <a:t>Corporate: Kai Ren</a:t>
              </a:r>
              <a:endParaRPr kumimoji="0" lang="zh-CN" altLang="en-US" sz="1400" b="1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endParaRPr>
            </a:p>
          </p:txBody>
        </p:sp>
        <p:pic>
          <p:nvPicPr>
            <p:cNvPr id="60" name="图片 2">
              <a:extLst>
                <a:ext uri="{FF2B5EF4-FFF2-40B4-BE49-F238E27FC236}">
                  <a16:creationId xmlns:a16="http://schemas.microsoft.com/office/drawing/2014/main" id="{1D9CB035-717F-174B-810E-244989686BC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2084" y="2092853"/>
              <a:ext cx="578294" cy="64580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9668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40000"/>
                    </a14:imgEffect>
                    <a14:imgEffect>
                      <a14:colorTemperature colorTemp="11500"/>
                    </a14:imgEffect>
                    <a14:imgEffect>
                      <a14:saturation sat="99000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67" t="13808" r="1886" b="8999"/>
          <a:stretch>
            <a:fillRect/>
          </a:stretch>
        </p:blipFill>
        <p:spPr>
          <a:xfrm>
            <a:off x="0" y="1"/>
            <a:ext cx="12329159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 flipH="1">
            <a:off x="-5" y="0"/>
            <a:ext cx="1232916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26000">
                <a:schemeClr val="tx1">
                  <a:lumMod val="95000"/>
                  <a:lumOff val="5000"/>
                  <a:alpha val="30000"/>
                </a:schemeClr>
              </a:gs>
              <a:gs pos="100000">
                <a:schemeClr val="tx2">
                  <a:lumMod val="50000"/>
                  <a:alpha val="97000"/>
                </a:schemeClr>
              </a:gs>
              <a:gs pos="70000">
                <a:srgbClr val="152034">
                  <a:alpha val="95000"/>
                </a:srgbClr>
              </a:gs>
            </a:gsLst>
            <a:lin ang="1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" panose="020B0502040204020203"/>
              <a:ea typeface="等线" panose="02010600030101010101" charset="-122"/>
              <a:cs typeface="+mn-cs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 flipV="1">
            <a:off x="902919" y="2619879"/>
            <a:ext cx="10386151" cy="1990358"/>
          </a:xfrm>
          <a:prstGeom prst="rect">
            <a:avLst/>
          </a:prstGeom>
        </p:spPr>
      </p:pic>
      <p:sp>
        <p:nvSpPr>
          <p:cNvPr id="19" name="Shape 129"/>
          <p:cNvSpPr/>
          <p:nvPr/>
        </p:nvSpPr>
        <p:spPr>
          <a:xfrm flipH="1">
            <a:off x="2137770" y="1228243"/>
            <a:ext cx="2015633" cy="1990358"/>
          </a:xfrm>
          <a:prstGeom prst="ellipse">
            <a:avLst/>
          </a:prstGeom>
          <a:gradFill>
            <a:gsLst>
              <a:gs pos="0">
                <a:srgbClr val="FFD965">
                  <a:alpha val="0"/>
                </a:srgbClr>
              </a:gs>
              <a:gs pos="100000">
                <a:srgbClr val="FFD965">
                  <a:alpha val="24000"/>
                </a:srgbClr>
              </a:gs>
            </a:gsLst>
            <a:lin ang="8100000" scaled="1"/>
          </a:gradFill>
          <a:ln w="12700" cap="flat" cmpd="sng" algn="ctr">
            <a:noFill/>
            <a:prstDash val="solid"/>
            <a:miter lim="800000"/>
          </a:ln>
          <a:effectLst>
            <a:softEdge rad="76200"/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Helvetica Ligh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1498" y="2630667"/>
            <a:ext cx="1038615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3000">
                      <a:srgbClr val="F4DF9A"/>
                    </a:gs>
                    <a:gs pos="100000">
                      <a:srgbClr val="DA9A21"/>
                    </a:gs>
                  </a:gsLst>
                  <a:lin ang="5400000" scaled="0"/>
                </a:gradFill>
                <a:effectLst>
                  <a:glow rad="101600">
                    <a:prstClr val="black">
                      <a:alpha val="60000"/>
                    </a:prstClr>
                  </a:glow>
                </a:effectLst>
                <a:uLnTx/>
                <a:uFillTx/>
                <a:latin typeface="Times New Roman" panose="02020603050405020304" pitchFamily="18" charset="0"/>
                <a:ea typeface="优设标题黑" panose="00000500000000000000" pitchFamily="2" charset="-122"/>
                <a:cs typeface="Times New Roman" panose="02020603050405020304" pitchFamily="18" charset="0"/>
              </a:rPr>
              <a:t>Assisted Face-to-Face Review </a:t>
            </a: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glow rad="139700">
                    <a:srgbClr val="ED7D31">
                      <a:satMod val="175000"/>
                      <a:alpha val="40000"/>
                    </a:srgbClr>
                  </a:glow>
                </a:effectLst>
                <a:uLnTx/>
                <a:uFillTx/>
                <a:latin typeface="Times New Roman" panose="02020603050405020304" pitchFamily="18" charset="0"/>
                <a:ea typeface="优设标题黑" panose="00000500000000000000" pitchFamily="2" charset="-122"/>
                <a:cs typeface="Times New Roman" panose="02020603050405020304" pitchFamily="18" charset="0"/>
              </a:rPr>
              <a:t>Expert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glow rad="139700">
                    <a:srgbClr val="ED7D31">
                      <a:satMod val="175000"/>
                      <a:alpha val="40000"/>
                    </a:srgbClr>
                  </a:glow>
                </a:effectLst>
                <a:uLnTx/>
                <a:uFillTx/>
                <a:latin typeface="Times New Roman" panose="02020603050405020304" pitchFamily="18" charset="0"/>
                <a:ea typeface="优设标题黑" panose="00000500000000000000" pitchFamily="2" charset="-122"/>
                <a:cs typeface="Times New Roman" panose="02020603050405020304" pitchFamily="18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3000">
                      <a:srgbClr val="F4DF9A"/>
                    </a:gs>
                    <a:gs pos="100000">
                      <a:srgbClr val="DA9A21"/>
                    </a:gs>
                  </a:gsLst>
                  <a:lin ang="5400000" scaled="0"/>
                </a:gradFill>
                <a:effectLst>
                  <a:glow rad="101600">
                    <a:prstClr val="black">
                      <a:alpha val="60000"/>
                    </a:prstClr>
                  </a:glow>
                </a:effectLst>
                <a:uLnTx/>
                <a:uFillTx/>
                <a:latin typeface="Times New Roman" panose="02020603050405020304" pitchFamily="18" charset="0"/>
                <a:ea typeface="优设标题黑" panose="00000500000000000000" pitchFamily="2" charset="-122"/>
                <a:cs typeface="Times New Roman" panose="02020603050405020304" pitchFamily="18" charset="0"/>
              </a:rPr>
              <a:t>in Credit Scenarios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gradFill>
                <a:gsLst>
                  <a:gs pos="23000">
                    <a:srgbClr val="F4DF9A"/>
                  </a:gs>
                  <a:gs pos="100000">
                    <a:srgbClr val="DA9A21"/>
                  </a:gs>
                </a:gsLst>
                <a:lin ang="5400000" scaled="0"/>
              </a:gradFill>
              <a:effectLst>
                <a:glow rad="101600">
                  <a:prstClr val="black">
                    <a:alpha val="60000"/>
                  </a:prstClr>
                </a:glow>
              </a:effectLst>
              <a:uLnTx/>
              <a:uFillTx/>
              <a:latin typeface="Times New Roman" panose="02020603050405020304" pitchFamily="18" charset="0"/>
              <a:ea typeface="优设标题黑" panose="000005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" y="4621026"/>
            <a:ext cx="12329154" cy="1421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Introduction to FinTech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Business Case Project: Proposal on FinTech Applications and Disruption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Kai Ren    Nov 7, 2024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文本框 4"/>
          <p:cNvSpPr txBox="1"/>
          <p:nvPr>
            <p:custDataLst>
              <p:tags r:id="rId2"/>
            </p:custDataLst>
          </p:nvPr>
        </p:nvSpPr>
        <p:spPr>
          <a:xfrm>
            <a:off x="-5" y="557770"/>
            <a:ext cx="12329160" cy="18620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500" b="1" i="1" u="none" strike="noStrike" kern="1200" cap="none" spc="0" normalizeH="0" baseline="0" noProof="0" dirty="0">
                <a:ln w="3175">
                  <a:solidFill>
                    <a:prstClr val="black"/>
                  </a:solidFill>
                </a:ln>
                <a:gradFill>
                  <a:gsLst>
                    <a:gs pos="52000">
                      <a:srgbClr val="EECB61"/>
                    </a:gs>
                    <a:gs pos="0">
                      <a:prstClr val="white"/>
                    </a:gs>
                    <a:gs pos="100000">
                      <a:srgbClr val="DA9A2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汉仪许静行楷简" panose="00020600040101010101" charset="-122"/>
                <a:cs typeface="Times New Roman" panose="02020603050405020304" pitchFamily="18" charset="0"/>
              </a:rPr>
              <a:t>Piercing EYE</a:t>
            </a:r>
            <a:endParaRPr kumimoji="0" lang="zh-CN" altLang="en-US" sz="11500" b="1" i="1" u="none" strike="noStrike" kern="1200" cap="none" spc="0" normalizeH="0" baseline="0" noProof="0" dirty="0">
              <a:ln w="3175">
                <a:solidFill>
                  <a:prstClr val="black"/>
                </a:solidFill>
              </a:ln>
              <a:gradFill>
                <a:gsLst>
                  <a:gs pos="52000">
                    <a:srgbClr val="EECB61"/>
                  </a:gs>
                  <a:gs pos="0">
                    <a:prstClr val="white"/>
                  </a:gs>
                  <a:gs pos="100000">
                    <a:srgbClr val="DA9A21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汉仪许静行楷简" panose="00020600040101010101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 descr="黑暗中的灯光&#10;&#10;描述已自动生成"/>
          <p:cNvPicPr>
            <a:picLocks noChangeAspect="1"/>
          </p:cNvPicPr>
          <p:nvPr/>
        </p:nvPicPr>
        <p:blipFill>
          <a:blip r:embed="rId8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00000">
            <a:off x="5713165" y="679812"/>
            <a:ext cx="1726574" cy="9734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03017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967" y="3216295"/>
            <a:ext cx="12177688" cy="3645724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3967" y="231"/>
            <a:ext cx="12192000" cy="5518932"/>
          </a:xfrm>
          <a:prstGeom prst="rect">
            <a:avLst/>
          </a:prstGeom>
          <a:gradFill>
            <a:gsLst>
              <a:gs pos="0">
                <a:schemeClr val="tx1"/>
              </a:gs>
              <a:gs pos="46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62" name="文本框 61"/>
          <p:cNvSpPr txBox="1"/>
          <p:nvPr>
            <p:custDataLst>
              <p:tags r:id="rId1"/>
            </p:custDataLst>
          </p:nvPr>
        </p:nvSpPr>
        <p:spPr>
          <a:xfrm>
            <a:off x="844095" y="156170"/>
            <a:ext cx="8346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Market Background: </a:t>
            </a:r>
            <a:r>
              <a:rPr kumimoji="0" lang="en-US" altLang="zh-CN" sz="2800" b="1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 scale of Credit is Growing </a:t>
            </a:r>
            <a:endParaRPr kumimoji="0" lang="zh-CN" altLang="en-US" sz="2800" b="1" i="1" u="none" strike="noStrike" kern="1200" cap="none" spc="0" normalizeH="0" baseline="0" noProof="0" dirty="0">
              <a:ln>
                <a:noFill/>
              </a:ln>
              <a:gradFill>
                <a:gsLst>
                  <a:gs pos="57000">
                    <a:prstClr val="white"/>
                  </a:gs>
                  <a:gs pos="100000">
                    <a:srgbClr val="F5D69B">
                      <a:lumMod val="60000"/>
                      <a:lumOff val="4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A966CDF-534D-4F40-9E27-38C3A6976F60}"/>
              </a:ext>
            </a:extLst>
          </p:cNvPr>
          <p:cNvGrpSpPr/>
          <p:nvPr/>
        </p:nvGrpSpPr>
        <p:grpSpPr>
          <a:xfrm>
            <a:off x="10140" y="4944505"/>
            <a:ext cx="12219653" cy="2263372"/>
            <a:chOff x="9523" y="5183320"/>
            <a:chExt cx="12219653" cy="2263372"/>
          </a:xfrm>
        </p:grpSpPr>
        <p:pic>
          <p:nvPicPr>
            <p:cNvPr id="17" name="图片 16" descr="图片包含 盘碟&#10;&#10;描述已自动生成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1611" y="5183320"/>
              <a:ext cx="2777477" cy="2263372"/>
            </a:xfrm>
            <a:prstGeom prst="rect">
              <a:avLst/>
            </a:prstGeom>
          </p:spPr>
        </p:pic>
        <p:sp>
          <p:nvSpPr>
            <p:cNvPr id="12" name="文本框 3"/>
            <p:cNvSpPr txBox="1"/>
            <p:nvPr/>
          </p:nvSpPr>
          <p:spPr>
            <a:xfrm>
              <a:off x="9523" y="5698169"/>
              <a:ext cx="122196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2400" b="1" kern="0" dirty="0">
                  <a:solidFill>
                    <a:srgbClr val="FFC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China’s </a:t>
              </a:r>
              <a:r>
                <a:rPr lang="en-US" altLang="zh-CN" sz="2400" kern="0" dirty="0">
                  <a:solidFill>
                    <a:prstClr val="white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Credit has exceeded</a:t>
              </a: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3200" b="1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bg1"/>
                      </a:gs>
                      <a:gs pos="54000">
                        <a:schemeClr val="accent3"/>
                      </a:gs>
                    </a:gsLst>
                    <a:lin ang="16200000" scaled="0"/>
                  </a:gra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300</a:t>
              </a:r>
              <a:r>
                <a:rPr kumimoji="0" lang="zh-CN" altLang="en-US" sz="3200" b="1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chemeClr val="bg1"/>
                      </a:gs>
                      <a:gs pos="54000">
                        <a:schemeClr val="accent3"/>
                      </a:gs>
                    </a:gsLst>
                    <a:lin ang="16200000" scaled="0"/>
                  </a:gra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Trillion RMB</a:t>
              </a:r>
              <a:r>
                <a:rPr lang="en-US" altLang="zh-CN" sz="2400" b="1" kern="0" dirty="0">
                  <a:solidFill>
                    <a:srgbClr val="FFC000"/>
                  </a:solidFill>
                  <a:latin typeface="Times New Roman" panose="02020603050405020304" pitchFamily="18" charset="0"/>
                  <a:ea typeface="等线" panose="02010600030101010101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with an average growth rate of nearly </a:t>
              </a: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40%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C3E4597-1FDD-414A-9F3B-886A6670675C}"/>
              </a:ext>
            </a:extLst>
          </p:cNvPr>
          <p:cNvGrpSpPr/>
          <p:nvPr/>
        </p:nvGrpSpPr>
        <p:grpSpPr>
          <a:xfrm>
            <a:off x="-144538" y="1058232"/>
            <a:ext cx="12527774" cy="4460931"/>
            <a:chOff x="0" y="923788"/>
            <a:chExt cx="12527774" cy="4460931"/>
          </a:xfrm>
        </p:grpSpPr>
        <p:sp>
          <p:nvSpPr>
            <p:cNvPr id="20" name="文本框 12"/>
            <p:cNvSpPr txBox="1"/>
            <p:nvPr/>
          </p:nvSpPr>
          <p:spPr>
            <a:xfrm>
              <a:off x="6119350" y="923788"/>
              <a:ext cx="60726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Forecast of China’s credit transaction size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in the next four years</a:t>
              </a:r>
              <a:r>
                <a:rPr kumimoji="0" lang="en-US" altLang="zh-CN" sz="1800" i="0" u="none" strike="noStrike" kern="1200" cap="none" spc="0" normalizeH="0" baseline="3000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22" name="文本框 3"/>
            <p:cNvSpPr txBox="1"/>
            <p:nvPr/>
          </p:nvSpPr>
          <p:spPr>
            <a:xfrm>
              <a:off x="10823249" y="1255900"/>
              <a:ext cx="17045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B57D12">
                      <a:lumMod val="40000"/>
                      <a:lumOff val="60000"/>
                    </a:srgbClr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499.8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B57D12">
                    <a:lumMod val="40000"/>
                    <a:lumOff val="60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10"/>
            <p:cNvSpPr txBox="1"/>
            <p:nvPr/>
          </p:nvSpPr>
          <p:spPr>
            <a:xfrm>
              <a:off x="387457" y="1995248"/>
              <a:ext cx="114852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Trillion RMB</a:t>
              </a:r>
              <a:endParaRPr kumimoji="0" lang="zh-CN" altLang="en-US" sz="1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0" y="926945"/>
              <a:ext cx="609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Size of credit transactions in China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over the past five years</a:t>
              </a:r>
              <a:r>
                <a:rPr kumimoji="0" lang="en-US" altLang="zh-CN" sz="1800" i="0" u="none" strike="noStrike" kern="1200" cap="none" spc="0" normalizeH="0" baseline="3000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kumimoji="0" lang="zh-CN" altLang="en-US" sz="160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3"/>
            <p:cNvSpPr txBox="1"/>
            <p:nvPr/>
          </p:nvSpPr>
          <p:spPr>
            <a:xfrm>
              <a:off x="4164500" y="1488785"/>
              <a:ext cx="17045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B57D12">
                      <a:lumMod val="40000"/>
                      <a:lumOff val="60000"/>
                    </a:srgbClr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322.2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B57D12">
                    <a:lumMod val="40000"/>
                    <a:lumOff val="60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1610263" y="1900761"/>
              <a:ext cx="2965159" cy="831413"/>
              <a:chOff x="2229544" y="1839350"/>
              <a:chExt cx="2629499" cy="1072854"/>
            </a:xfrm>
          </p:grpSpPr>
          <p:grpSp>
            <p:nvGrpSpPr>
              <p:cNvPr id="30" name="组合 29"/>
              <p:cNvGrpSpPr/>
              <p:nvPr/>
            </p:nvGrpSpPr>
            <p:grpSpPr>
              <a:xfrm>
                <a:off x="2229544" y="1839350"/>
                <a:ext cx="2629499" cy="1038387"/>
                <a:chOff x="3703941" y="2548704"/>
                <a:chExt cx="3451464" cy="1137920"/>
              </a:xfrm>
            </p:grpSpPr>
            <p:sp>
              <p:nvSpPr>
                <p:cNvPr id="34" name="任意多边形: 形状 33"/>
                <p:cNvSpPr/>
                <p:nvPr/>
              </p:nvSpPr>
              <p:spPr>
                <a:xfrm>
                  <a:off x="3703941" y="2548704"/>
                  <a:ext cx="3410824" cy="1097280"/>
                </a:xfrm>
                <a:custGeom>
                  <a:avLst/>
                  <a:gdLst>
                    <a:gd name="connsiteX0" fmla="*/ 0 w 2509520"/>
                    <a:gd name="connsiteY0" fmla="*/ 1097280 h 1097280"/>
                    <a:gd name="connsiteX1" fmla="*/ 965200 w 2509520"/>
                    <a:gd name="connsiteY1" fmla="*/ 955040 h 1097280"/>
                    <a:gd name="connsiteX2" fmla="*/ 1757680 w 2509520"/>
                    <a:gd name="connsiteY2" fmla="*/ 640080 h 1097280"/>
                    <a:gd name="connsiteX3" fmla="*/ 2509520 w 2509520"/>
                    <a:gd name="connsiteY3" fmla="*/ 0 h 1097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09520" h="1097280">
                      <a:moveTo>
                        <a:pt x="0" y="1097280"/>
                      </a:moveTo>
                      <a:cubicBezTo>
                        <a:pt x="336126" y="1064260"/>
                        <a:pt x="672253" y="1031240"/>
                        <a:pt x="965200" y="955040"/>
                      </a:cubicBezTo>
                      <a:cubicBezTo>
                        <a:pt x="1258147" y="878840"/>
                        <a:pt x="1500293" y="799253"/>
                        <a:pt x="1757680" y="640080"/>
                      </a:cubicBezTo>
                      <a:cubicBezTo>
                        <a:pt x="2015067" y="480907"/>
                        <a:pt x="2262293" y="240453"/>
                        <a:pt x="2509520" y="0"/>
                      </a:cubicBezTo>
                    </a:path>
                  </a:pathLst>
                </a:custGeom>
                <a:noFill/>
                <a:ln w="53975" cap="flat">
                  <a:solidFill>
                    <a:srgbClr val="FFD35D">
                      <a:alpha val="89000"/>
                    </a:srgbClr>
                  </a:solidFill>
                  <a:round/>
                  <a:headEnd type="none"/>
                  <a:tailEnd type="arrow" w="lg" len="lg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35" name="任意多边形: 形状 34"/>
                <p:cNvSpPr/>
                <p:nvPr/>
              </p:nvSpPr>
              <p:spPr>
                <a:xfrm>
                  <a:off x="3744581" y="2589344"/>
                  <a:ext cx="3410824" cy="1097280"/>
                </a:xfrm>
                <a:custGeom>
                  <a:avLst/>
                  <a:gdLst>
                    <a:gd name="connsiteX0" fmla="*/ 0 w 2509520"/>
                    <a:gd name="connsiteY0" fmla="*/ 1097280 h 1097280"/>
                    <a:gd name="connsiteX1" fmla="*/ 965200 w 2509520"/>
                    <a:gd name="connsiteY1" fmla="*/ 955040 h 1097280"/>
                    <a:gd name="connsiteX2" fmla="*/ 1757680 w 2509520"/>
                    <a:gd name="connsiteY2" fmla="*/ 640080 h 1097280"/>
                    <a:gd name="connsiteX3" fmla="*/ 2509520 w 2509520"/>
                    <a:gd name="connsiteY3" fmla="*/ 0 h 1097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09520" h="1097280">
                      <a:moveTo>
                        <a:pt x="0" y="1097280"/>
                      </a:moveTo>
                      <a:cubicBezTo>
                        <a:pt x="336126" y="1064260"/>
                        <a:pt x="672253" y="1031240"/>
                        <a:pt x="965200" y="955040"/>
                      </a:cubicBezTo>
                      <a:cubicBezTo>
                        <a:pt x="1258147" y="878840"/>
                        <a:pt x="1500293" y="799253"/>
                        <a:pt x="1757680" y="640080"/>
                      </a:cubicBezTo>
                      <a:cubicBezTo>
                        <a:pt x="2015067" y="480907"/>
                        <a:pt x="2262293" y="240453"/>
                        <a:pt x="2509520" y="0"/>
                      </a:cubicBezTo>
                    </a:path>
                  </a:pathLst>
                </a:custGeom>
                <a:noFill/>
                <a:ln w="53975" cap="flat">
                  <a:solidFill>
                    <a:srgbClr val="FFD35D">
                      <a:alpha val="30000"/>
                    </a:srgbClr>
                  </a:solidFill>
                  <a:round/>
                  <a:headEnd type="none"/>
                  <a:tailEnd type="arrow" w="lg" len="lg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sp>
            <p:nvSpPr>
              <p:cNvPr id="31" name="矩形 15"/>
              <p:cNvSpPr/>
              <p:nvPr/>
            </p:nvSpPr>
            <p:spPr>
              <a:xfrm rot="21402996">
                <a:off x="4493626" y="1950924"/>
                <a:ext cx="61623" cy="43200"/>
              </a:xfrm>
              <a:custGeom>
                <a:avLst/>
                <a:gdLst>
                  <a:gd name="connsiteX0" fmla="*/ 0 w 45719"/>
                  <a:gd name="connsiteY0" fmla="*/ 0 h 45719"/>
                  <a:gd name="connsiteX1" fmla="*/ 45719 w 45719"/>
                  <a:gd name="connsiteY1" fmla="*/ 0 h 45719"/>
                  <a:gd name="connsiteX2" fmla="*/ 45719 w 45719"/>
                  <a:gd name="connsiteY2" fmla="*/ 45719 h 45719"/>
                  <a:gd name="connsiteX3" fmla="*/ 0 w 45719"/>
                  <a:gd name="connsiteY3" fmla="*/ 45719 h 45719"/>
                  <a:gd name="connsiteX4" fmla="*/ 0 w 45719"/>
                  <a:gd name="connsiteY4" fmla="*/ 0 h 45719"/>
                  <a:gd name="connsiteX0-1" fmla="*/ 0 w 45719"/>
                  <a:gd name="connsiteY0-2" fmla="*/ 0 h 47624"/>
                  <a:gd name="connsiteX1-3" fmla="*/ 45719 w 45719"/>
                  <a:gd name="connsiteY1-4" fmla="*/ 0 h 47624"/>
                  <a:gd name="connsiteX2-5" fmla="*/ 45719 w 45719"/>
                  <a:gd name="connsiteY2-6" fmla="*/ 45719 h 47624"/>
                  <a:gd name="connsiteX3-7" fmla="*/ 32385 w 45719"/>
                  <a:gd name="connsiteY3-8" fmla="*/ 47624 h 47624"/>
                  <a:gd name="connsiteX4-9" fmla="*/ 0 w 45719"/>
                  <a:gd name="connsiteY4-10" fmla="*/ 0 h 47624"/>
                  <a:gd name="connsiteX0-11" fmla="*/ 0 w 45719"/>
                  <a:gd name="connsiteY0-12" fmla="*/ 0 h 47624"/>
                  <a:gd name="connsiteX1-13" fmla="*/ 45719 w 45719"/>
                  <a:gd name="connsiteY1-14" fmla="*/ 0 h 47624"/>
                  <a:gd name="connsiteX2-15" fmla="*/ 45719 w 45719"/>
                  <a:gd name="connsiteY2-16" fmla="*/ 45719 h 47624"/>
                  <a:gd name="connsiteX3-17" fmla="*/ 32385 w 45719"/>
                  <a:gd name="connsiteY3-18" fmla="*/ 47624 h 47624"/>
                  <a:gd name="connsiteX4-19" fmla="*/ 0 w 45719"/>
                  <a:gd name="connsiteY4-20" fmla="*/ 0 h 47624"/>
                  <a:gd name="connsiteX0-21" fmla="*/ 0 w 45719"/>
                  <a:gd name="connsiteY0-22" fmla="*/ 0 h 72825"/>
                  <a:gd name="connsiteX1-23" fmla="*/ 45719 w 45719"/>
                  <a:gd name="connsiteY1-24" fmla="*/ 0 h 72825"/>
                  <a:gd name="connsiteX2-25" fmla="*/ 45719 w 45719"/>
                  <a:gd name="connsiteY2-26" fmla="*/ 45719 h 72825"/>
                  <a:gd name="connsiteX3-27" fmla="*/ 12152 w 45719"/>
                  <a:gd name="connsiteY3-28" fmla="*/ 72825 h 72825"/>
                  <a:gd name="connsiteX4-29" fmla="*/ 0 w 45719"/>
                  <a:gd name="connsiteY4-30" fmla="*/ 0 h 72825"/>
                  <a:gd name="connsiteX0-31" fmla="*/ 0 w 45719"/>
                  <a:gd name="connsiteY0-32" fmla="*/ 0 h 47624"/>
                  <a:gd name="connsiteX1-33" fmla="*/ 45719 w 45719"/>
                  <a:gd name="connsiteY1-34" fmla="*/ 0 h 47624"/>
                  <a:gd name="connsiteX2-35" fmla="*/ 45719 w 45719"/>
                  <a:gd name="connsiteY2-36" fmla="*/ 45719 h 47624"/>
                  <a:gd name="connsiteX3-37" fmla="*/ 22269 w 45719"/>
                  <a:gd name="connsiteY3-38" fmla="*/ 47624 h 47624"/>
                  <a:gd name="connsiteX4-39" fmla="*/ 0 w 45719"/>
                  <a:gd name="connsiteY4-40" fmla="*/ 0 h 47624"/>
                  <a:gd name="connsiteX0-41" fmla="*/ 0 w 45719"/>
                  <a:gd name="connsiteY0-42" fmla="*/ 0 h 47624"/>
                  <a:gd name="connsiteX1-43" fmla="*/ 45719 w 45719"/>
                  <a:gd name="connsiteY1-44" fmla="*/ 0 h 47624"/>
                  <a:gd name="connsiteX2-45" fmla="*/ 45719 w 45719"/>
                  <a:gd name="connsiteY2-46" fmla="*/ 45719 h 47624"/>
                  <a:gd name="connsiteX3-47" fmla="*/ 22269 w 45719"/>
                  <a:gd name="connsiteY3-48" fmla="*/ 47624 h 47624"/>
                  <a:gd name="connsiteX4-49" fmla="*/ 0 w 45719"/>
                  <a:gd name="connsiteY4-50" fmla="*/ 0 h 47624"/>
                  <a:gd name="connsiteX0-51" fmla="*/ 0 w 45719"/>
                  <a:gd name="connsiteY0-52" fmla="*/ 0 h 52664"/>
                  <a:gd name="connsiteX1-53" fmla="*/ 45719 w 45719"/>
                  <a:gd name="connsiteY1-54" fmla="*/ 0 h 52664"/>
                  <a:gd name="connsiteX2-55" fmla="*/ 45719 w 45719"/>
                  <a:gd name="connsiteY2-56" fmla="*/ 45719 h 52664"/>
                  <a:gd name="connsiteX3-57" fmla="*/ 12153 w 45719"/>
                  <a:gd name="connsiteY3-58" fmla="*/ 52664 h 52664"/>
                  <a:gd name="connsiteX4-59" fmla="*/ 0 w 45719"/>
                  <a:gd name="connsiteY4-60" fmla="*/ 0 h 52664"/>
                  <a:gd name="connsiteX0-61" fmla="*/ 0 w 45719"/>
                  <a:gd name="connsiteY0-62" fmla="*/ 0 h 45719"/>
                  <a:gd name="connsiteX1-63" fmla="*/ 45719 w 45719"/>
                  <a:gd name="connsiteY1-64" fmla="*/ 0 h 45719"/>
                  <a:gd name="connsiteX2-65" fmla="*/ 45719 w 45719"/>
                  <a:gd name="connsiteY2-66" fmla="*/ 45719 h 45719"/>
                  <a:gd name="connsiteX3-67" fmla="*/ 20824 w 45719"/>
                  <a:gd name="connsiteY3-68" fmla="*/ 42584 h 45719"/>
                  <a:gd name="connsiteX4-69" fmla="*/ 0 w 45719"/>
                  <a:gd name="connsiteY4-70" fmla="*/ 0 h 45719"/>
                  <a:gd name="connsiteX0-71" fmla="*/ 0 w 44974"/>
                  <a:gd name="connsiteY0-72" fmla="*/ 0 h 65481"/>
                  <a:gd name="connsiteX1-73" fmla="*/ 44974 w 44974"/>
                  <a:gd name="connsiteY1-74" fmla="*/ 19762 h 65481"/>
                  <a:gd name="connsiteX2-75" fmla="*/ 44974 w 44974"/>
                  <a:gd name="connsiteY2-76" fmla="*/ 65481 h 65481"/>
                  <a:gd name="connsiteX3-77" fmla="*/ 20079 w 44974"/>
                  <a:gd name="connsiteY3-78" fmla="*/ 62346 h 65481"/>
                  <a:gd name="connsiteX4-79" fmla="*/ 0 w 44974"/>
                  <a:gd name="connsiteY4-80" fmla="*/ 0 h 65481"/>
                  <a:gd name="connsiteX0-81" fmla="*/ 0 w 43945"/>
                  <a:gd name="connsiteY0-82" fmla="*/ 0 h 54375"/>
                  <a:gd name="connsiteX1-83" fmla="*/ 43945 w 43945"/>
                  <a:gd name="connsiteY1-84" fmla="*/ 8656 h 54375"/>
                  <a:gd name="connsiteX2-85" fmla="*/ 43945 w 43945"/>
                  <a:gd name="connsiteY2-86" fmla="*/ 54375 h 54375"/>
                  <a:gd name="connsiteX3-87" fmla="*/ 19050 w 43945"/>
                  <a:gd name="connsiteY3-88" fmla="*/ 51240 h 54375"/>
                  <a:gd name="connsiteX4-89" fmla="*/ 0 w 43945"/>
                  <a:gd name="connsiteY4-90" fmla="*/ 0 h 54375"/>
                  <a:gd name="connsiteX0-91" fmla="*/ 0 w 46748"/>
                  <a:gd name="connsiteY0-92" fmla="*/ 0 h 54375"/>
                  <a:gd name="connsiteX1-93" fmla="*/ 46748 w 46748"/>
                  <a:gd name="connsiteY1-94" fmla="*/ 11103 h 54375"/>
                  <a:gd name="connsiteX2-95" fmla="*/ 43945 w 46748"/>
                  <a:gd name="connsiteY2-96" fmla="*/ 54375 h 54375"/>
                  <a:gd name="connsiteX3-97" fmla="*/ 19050 w 46748"/>
                  <a:gd name="connsiteY3-98" fmla="*/ 51240 h 54375"/>
                  <a:gd name="connsiteX4-99" fmla="*/ 0 w 46748"/>
                  <a:gd name="connsiteY4-100" fmla="*/ 0 h 54375"/>
                  <a:gd name="connsiteX0-101" fmla="*/ 0 w 46748"/>
                  <a:gd name="connsiteY0-102" fmla="*/ 0 h 54375"/>
                  <a:gd name="connsiteX1-103" fmla="*/ 46748 w 46748"/>
                  <a:gd name="connsiteY1-104" fmla="*/ 11103 h 54375"/>
                  <a:gd name="connsiteX2-105" fmla="*/ 43945 w 46748"/>
                  <a:gd name="connsiteY2-106" fmla="*/ 54375 h 54375"/>
                  <a:gd name="connsiteX3-107" fmla="*/ 19050 w 46748"/>
                  <a:gd name="connsiteY3-108" fmla="*/ 51240 h 54375"/>
                  <a:gd name="connsiteX4-109" fmla="*/ 0 w 46748"/>
                  <a:gd name="connsiteY4-110" fmla="*/ 0 h 54375"/>
                  <a:gd name="connsiteX0-111" fmla="*/ 0 w 46748"/>
                  <a:gd name="connsiteY0-112" fmla="*/ 0 h 54375"/>
                  <a:gd name="connsiteX1-113" fmla="*/ 46748 w 46748"/>
                  <a:gd name="connsiteY1-114" fmla="*/ 11103 h 54375"/>
                  <a:gd name="connsiteX2-115" fmla="*/ 43945 w 46748"/>
                  <a:gd name="connsiteY2-116" fmla="*/ 54375 h 54375"/>
                  <a:gd name="connsiteX3-117" fmla="*/ 19050 w 46748"/>
                  <a:gd name="connsiteY3-118" fmla="*/ 51240 h 54375"/>
                  <a:gd name="connsiteX4-119" fmla="*/ 0 w 46748"/>
                  <a:gd name="connsiteY4-120" fmla="*/ 0 h 54375"/>
                  <a:gd name="connsiteX0-121" fmla="*/ 0 w 46748"/>
                  <a:gd name="connsiteY0-122" fmla="*/ 0 h 54375"/>
                  <a:gd name="connsiteX1-123" fmla="*/ 46748 w 46748"/>
                  <a:gd name="connsiteY1-124" fmla="*/ 11103 h 54375"/>
                  <a:gd name="connsiteX2-125" fmla="*/ 43945 w 46748"/>
                  <a:gd name="connsiteY2-126" fmla="*/ 54375 h 54375"/>
                  <a:gd name="connsiteX3-127" fmla="*/ 19050 w 46748"/>
                  <a:gd name="connsiteY3-128" fmla="*/ 51240 h 54375"/>
                  <a:gd name="connsiteX4-129" fmla="*/ 0 w 46748"/>
                  <a:gd name="connsiteY4-130" fmla="*/ 0 h 54375"/>
                  <a:gd name="connsiteX0-131" fmla="*/ 0 w 46748"/>
                  <a:gd name="connsiteY0-132" fmla="*/ 0 h 54375"/>
                  <a:gd name="connsiteX1-133" fmla="*/ 46748 w 46748"/>
                  <a:gd name="connsiteY1-134" fmla="*/ 11103 h 54375"/>
                  <a:gd name="connsiteX2-135" fmla="*/ 43945 w 46748"/>
                  <a:gd name="connsiteY2-136" fmla="*/ 54375 h 54375"/>
                  <a:gd name="connsiteX3-137" fmla="*/ 19298 w 46748"/>
                  <a:gd name="connsiteY3-138" fmla="*/ 44653 h 54375"/>
                  <a:gd name="connsiteX4-139" fmla="*/ 0 w 46748"/>
                  <a:gd name="connsiteY4-140" fmla="*/ 0 h 5437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748" h="54375">
                    <a:moveTo>
                      <a:pt x="0" y="0"/>
                    </a:moveTo>
                    <a:cubicBezTo>
                      <a:pt x="15583" y="3701"/>
                      <a:pt x="10635" y="14421"/>
                      <a:pt x="46748" y="11103"/>
                    </a:cubicBezTo>
                    <a:lnTo>
                      <a:pt x="43945" y="54375"/>
                    </a:lnTo>
                    <a:lnTo>
                      <a:pt x="19298" y="44653"/>
                    </a:lnTo>
                    <a:cubicBezTo>
                      <a:pt x="6663" y="31973"/>
                      <a:pt x="10795" y="15875"/>
                      <a:pt x="0" y="0"/>
                    </a:cubicBezTo>
                    <a:close/>
                  </a:path>
                </a:pathLst>
              </a:custGeom>
              <a:solidFill>
                <a:srgbClr val="835B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2" name="矩形 15"/>
              <p:cNvSpPr/>
              <p:nvPr/>
            </p:nvSpPr>
            <p:spPr>
              <a:xfrm rot="21402996">
                <a:off x="4670767" y="2156955"/>
                <a:ext cx="61623" cy="43200"/>
              </a:xfrm>
              <a:custGeom>
                <a:avLst/>
                <a:gdLst>
                  <a:gd name="connsiteX0" fmla="*/ 0 w 45719"/>
                  <a:gd name="connsiteY0" fmla="*/ 0 h 45719"/>
                  <a:gd name="connsiteX1" fmla="*/ 45719 w 45719"/>
                  <a:gd name="connsiteY1" fmla="*/ 0 h 45719"/>
                  <a:gd name="connsiteX2" fmla="*/ 45719 w 45719"/>
                  <a:gd name="connsiteY2" fmla="*/ 45719 h 45719"/>
                  <a:gd name="connsiteX3" fmla="*/ 0 w 45719"/>
                  <a:gd name="connsiteY3" fmla="*/ 45719 h 45719"/>
                  <a:gd name="connsiteX4" fmla="*/ 0 w 45719"/>
                  <a:gd name="connsiteY4" fmla="*/ 0 h 45719"/>
                  <a:gd name="connsiteX0-1" fmla="*/ 0 w 45719"/>
                  <a:gd name="connsiteY0-2" fmla="*/ 0 h 47624"/>
                  <a:gd name="connsiteX1-3" fmla="*/ 45719 w 45719"/>
                  <a:gd name="connsiteY1-4" fmla="*/ 0 h 47624"/>
                  <a:gd name="connsiteX2-5" fmla="*/ 45719 w 45719"/>
                  <a:gd name="connsiteY2-6" fmla="*/ 45719 h 47624"/>
                  <a:gd name="connsiteX3-7" fmla="*/ 32385 w 45719"/>
                  <a:gd name="connsiteY3-8" fmla="*/ 47624 h 47624"/>
                  <a:gd name="connsiteX4-9" fmla="*/ 0 w 45719"/>
                  <a:gd name="connsiteY4-10" fmla="*/ 0 h 47624"/>
                  <a:gd name="connsiteX0-11" fmla="*/ 0 w 45719"/>
                  <a:gd name="connsiteY0-12" fmla="*/ 0 h 47624"/>
                  <a:gd name="connsiteX1-13" fmla="*/ 45719 w 45719"/>
                  <a:gd name="connsiteY1-14" fmla="*/ 0 h 47624"/>
                  <a:gd name="connsiteX2-15" fmla="*/ 45719 w 45719"/>
                  <a:gd name="connsiteY2-16" fmla="*/ 45719 h 47624"/>
                  <a:gd name="connsiteX3-17" fmla="*/ 32385 w 45719"/>
                  <a:gd name="connsiteY3-18" fmla="*/ 47624 h 47624"/>
                  <a:gd name="connsiteX4-19" fmla="*/ 0 w 45719"/>
                  <a:gd name="connsiteY4-20" fmla="*/ 0 h 47624"/>
                  <a:gd name="connsiteX0-21" fmla="*/ 0 w 45719"/>
                  <a:gd name="connsiteY0-22" fmla="*/ 0 h 72825"/>
                  <a:gd name="connsiteX1-23" fmla="*/ 45719 w 45719"/>
                  <a:gd name="connsiteY1-24" fmla="*/ 0 h 72825"/>
                  <a:gd name="connsiteX2-25" fmla="*/ 45719 w 45719"/>
                  <a:gd name="connsiteY2-26" fmla="*/ 45719 h 72825"/>
                  <a:gd name="connsiteX3-27" fmla="*/ 12152 w 45719"/>
                  <a:gd name="connsiteY3-28" fmla="*/ 72825 h 72825"/>
                  <a:gd name="connsiteX4-29" fmla="*/ 0 w 45719"/>
                  <a:gd name="connsiteY4-30" fmla="*/ 0 h 72825"/>
                  <a:gd name="connsiteX0-31" fmla="*/ 0 w 45719"/>
                  <a:gd name="connsiteY0-32" fmla="*/ 0 h 47624"/>
                  <a:gd name="connsiteX1-33" fmla="*/ 45719 w 45719"/>
                  <a:gd name="connsiteY1-34" fmla="*/ 0 h 47624"/>
                  <a:gd name="connsiteX2-35" fmla="*/ 45719 w 45719"/>
                  <a:gd name="connsiteY2-36" fmla="*/ 45719 h 47624"/>
                  <a:gd name="connsiteX3-37" fmla="*/ 22269 w 45719"/>
                  <a:gd name="connsiteY3-38" fmla="*/ 47624 h 47624"/>
                  <a:gd name="connsiteX4-39" fmla="*/ 0 w 45719"/>
                  <a:gd name="connsiteY4-40" fmla="*/ 0 h 47624"/>
                  <a:gd name="connsiteX0-41" fmla="*/ 0 w 45719"/>
                  <a:gd name="connsiteY0-42" fmla="*/ 0 h 47624"/>
                  <a:gd name="connsiteX1-43" fmla="*/ 45719 w 45719"/>
                  <a:gd name="connsiteY1-44" fmla="*/ 0 h 47624"/>
                  <a:gd name="connsiteX2-45" fmla="*/ 45719 w 45719"/>
                  <a:gd name="connsiteY2-46" fmla="*/ 45719 h 47624"/>
                  <a:gd name="connsiteX3-47" fmla="*/ 22269 w 45719"/>
                  <a:gd name="connsiteY3-48" fmla="*/ 47624 h 47624"/>
                  <a:gd name="connsiteX4-49" fmla="*/ 0 w 45719"/>
                  <a:gd name="connsiteY4-50" fmla="*/ 0 h 47624"/>
                  <a:gd name="connsiteX0-51" fmla="*/ 0 w 45719"/>
                  <a:gd name="connsiteY0-52" fmla="*/ 0 h 52664"/>
                  <a:gd name="connsiteX1-53" fmla="*/ 45719 w 45719"/>
                  <a:gd name="connsiteY1-54" fmla="*/ 0 h 52664"/>
                  <a:gd name="connsiteX2-55" fmla="*/ 45719 w 45719"/>
                  <a:gd name="connsiteY2-56" fmla="*/ 45719 h 52664"/>
                  <a:gd name="connsiteX3-57" fmla="*/ 12153 w 45719"/>
                  <a:gd name="connsiteY3-58" fmla="*/ 52664 h 52664"/>
                  <a:gd name="connsiteX4-59" fmla="*/ 0 w 45719"/>
                  <a:gd name="connsiteY4-60" fmla="*/ 0 h 52664"/>
                  <a:gd name="connsiteX0-61" fmla="*/ 0 w 45719"/>
                  <a:gd name="connsiteY0-62" fmla="*/ 0 h 45719"/>
                  <a:gd name="connsiteX1-63" fmla="*/ 45719 w 45719"/>
                  <a:gd name="connsiteY1-64" fmla="*/ 0 h 45719"/>
                  <a:gd name="connsiteX2-65" fmla="*/ 45719 w 45719"/>
                  <a:gd name="connsiteY2-66" fmla="*/ 45719 h 45719"/>
                  <a:gd name="connsiteX3-67" fmla="*/ 20824 w 45719"/>
                  <a:gd name="connsiteY3-68" fmla="*/ 42584 h 45719"/>
                  <a:gd name="connsiteX4-69" fmla="*/ 0 w 45719"/>
                  <a:gd name="connsiteY4-70" fmla="*/ 0 h 45719"/>
                  <a:gd name="connsiteX0-71" fmla="*/ 0 w 44974"/>
                  <a:gd name="connsiteY0-72" fmla="*/ 0 h 65481"/>
                  <a:gd name="connsiteX1-73" fmla="*/ 44974 w 44974"/>
                  <a:gd name="connsiteY1-74" fmla="*/ 19762 h 65481"/>
                  <a:gd name="connsiteX2-75" fmla="*/ 44974 w 44974"/>
                  <a:gd name="connsiteY2-76" fmla="*/ 65481 h 65481"/>
                  <a:gd name="connsiteX3-77" fmla="*/ 20079 w 44974"/>
                  <a:gd name="connsiteY3-78" fmla="*/ 62346 h 65481"/>
                  <a:gd name="connsiteX4-79" fmla="*/ 0 w 44974"/>
                  <a:gd name="connsiteY4-80" fmla="*/ 0 h 65481"/>
                  <a:gd name="connsiteX0-81" fmla="*/ 0 w 43945"/>
                  <a:gd name="connsiteY0-82" fmla="*/ 0 h 54375"/>
                  <a:gd name="connsiteX1-83" fmla="*/ 43945 w 43945"/>
                  <a:gd name="connsiteY1-84" fmla="*/ 8656 h 54375"/>
                  <a:gd name="connsiteX2-85" fmla="*/ 43945 w 43945"/>
                  <a:gd name="connsiteY2-86" fmla="*/ 54375 h 54375"/>
                  <a:gd name="connsiteX3-87" fmla="*/ 19050 w 43945"/>
                  <a:gd name="connsiteY3-88" fmla="*/ 51240 h 54375"/>
                  <a:gd name="connsiteX4-89" fmla="*/ 0 w 43945"/>
                  <a:gd name="connsiteY4-90" fmla="*/ 0 h 54375"/>
                  <a:gd name="connsiteX0-91" fmla="*/ 0 w 46748"/>
                  <a:gd name="connsiteY0-92" fmla="*/ 0 h 54375"/>
                  <a:gd name="connsiteX1-93" fmla="*/ 46748 w 46748"/>
                  <a:gd name="connsiteY1-94" fmla="*/ 11103 h 54375"/>
                  <a:gd name="connsiteX2-95" fmla="*/ 43945 w 46748"/>
                  <a:gd name="connsiteY2-96" fmla="*/ 54375 h 54375"/>
                  <a:gd name="connsiteX3-97" fmla="*/ 19050 w 46748"/>
                  <a:gd name="connsiteY3-98" fmla="*/ 51240 h 54375"/>
                  <a:gd name="connsiteX4-99" fmla="*/ 0 w 46748"/>
                  <a:gd name="connsiteY4-100" fmla="*/ 0 h 54375"/>
                  <a:gd name="connsiteX0-101" fmla="*/ 0 w 46748"/>
                  <a:gd name="connsiteY0-102" fmla="*/ 0 h 54375"/>
                  <a:gd name="connsiteX1-103" fmla="*/ 46748 w 46748"/>
                  <a:gd name="connsiteY1-104" fmla="*/ 11103 h 54375"/>
                  <a:gd name="connsiteX2-105" fmla="*/ 43945 w 46748"/>
                  <a:gd name="connsiteY2-106" fmla="*/ 54375 h 54375"/>
                  <a:gd name="connsiteX3-107" fmla="*/ 19050 w 46748"/>
                  <a:gd name="connsiteY3-108" fmla="*/ 51240 h 54375"/>
                  <a:gd name="connsiteX4-109" fmla="*/ 0 w 46748"/>
                  <a:gd name="connsiteY4-110" fmla="*/ 0 h 54375"/>
                  <a:gd name="connsiteX0-111" fmla="*/ 0 w 46748"/>
                  <a:gd name="connsiteY0-112" fmla="*/ 0 h 54375"/>
                  <a:gd name="connsiteX1-113" fmla="*/ 46748 w 46748"/>
                  <a:gd name="connsiteY1-114" fmla="*/ 11103 h 54375"/>
                  <a:gd name="connsiteX2-115" fmla="*/ 43945 w 46748"/>
                  <a:gd name="connsiteY2-116" fmla="*/ 54375 h 54375"/>
                  <a:gd name="connsiteX3-117" fmla="*/ 19050 w 46748"/>
                  <a:gd name="connsiteY3-118" fmla="*/ 51240 h 54375"/>
                  <a:gd name="connsiteX4-119" fmla="*/ 0 w 46748"/>
                  <a:gd name="connsiteY4-120" fmla="*/ 0 h 54375"/>
                  <a:gd name="connsiteX0-121" fmla="*/ 0 w 46748"/>
                  <a:gd name="connsiteY0-122" fmla="*/ 0 h 54375"/>
                  <a:gd name="connsiteX1-123" fmla="*/ 46748 w 46748"/>
                  <a:gd name="connsiteY1-124" fmla="*/ 11103 h 54375"/>
                  <a:gd name="connsiteX2-125" fmla="*/ 43945 w 46748"/>
                  <a:gd name="connsiteY2-126" fmla="*/ 54375 h 54375"/>
                  <a:gd name="connsiteX3-127" fmla="*/ 19050 w 46748"/>
                  <a:gd name="connsiteY3-128" fmla="*/ 51240 h 54375"/>
                  <a:gd name="connsiteX4-129" fmla="*/ 0 w 46748"/>
                  <a:gd name="connsiteY4-130" fmla="*/ 0 h 54375"/>
                  <a:gd name="connsiteX0-131" fmla="*/ 0 w 46748"/>
                  <a:gd name="connsiteY0-132" fmla="*/ 0 h 54375"/>
                  <a:gd name="connsiteX1-133" fmla="*/ 46748 w 46748"/>
                  <a:gd name="connsiteY1-134" fmla="*/ 11103 h 54375"/>
                  <a:gd name="connsiteX2-135" fmla="*/ 43945 w 46748"/>
                  <a:gd name="connsiteY2-136" fmla="*/ 54375 h 54375"/>
                  <a:gd name="connsiteX3-137" fmla="*/ 19298 w 46748"/>
                  <a:gd name="connsiteY3-138" fmla="*/ 44653 h 54375"/>
                  <a:gd name="connsiteX4-139" fmla="*/ 0 w 46748"/>
                  <a:gd name="connsiteY4-140" fmla="*/ 0 h 54375"/>
                  <a:gd name="connsiteX0-141" fmla="*/ 0 w 46748"/>
                  <a:gd name="connsiteY0-142" fmla="*/ 0 h 55660"/>
                  <a:gd name="connsiteX1-143" fmla="*/ 46748 w 46748"/>
                  <a:gd name="connsiteY1-144" fmla="*/ 11103 h 55660"/>
                  <a:gd name="connsiteX2-145" fmla="*/ 43945 w 46748"/>
                  <a:gd name="connsiteY2-146" fmla="*/ 54375 h 55660"/>
                  <a:gd name="connsiteX3-147" fmla="*/ 8785 w 46748"/>
                  <a:gd name="connsiteY3-148" fmla="*/ 55660 h 55660"/>
                  <a:gd name="connsiteX4-149" fmla="*/ 0 w 46748"/>
                  <a:gd name="connsiteY4-150" fmla="*/ 0 h 55660"/>
                  <a:gd name="connsiteX0-151" fmla="*/ 0 w 46748"/>
                  <a:gd name="connsiteY0-152" fmla="*/ 0 h 55660"/>
                  <a:gd name="connsiteX1-153" fmla="*/ 46748 w 46748"/>
                  <a:gd name="connsiteY1-154" fmla="*/ 11103 h 55660"/>
                  <a:gd name="connsiteX2-155" fmla="*/ 43945 w 46748"/>
                  <a:gd name="connsiteY2-156" fmla="*/ 54375 h 55660"/>
                  <a:gd name="connsiteX3-157" fmla="*/ 8785 w 46748"/>
                  <a:gd name="connsiteY3-158" fmla="*/ 55660 h 55660"/>
                  <a:gd name="connsiteX4-159" fmla="*/ 0 w 46748"/>
                  <a:gd name="connsiteY4-160" fmla="*/ 0 h 55660"/>
                  <a:gd name="connsiteX0-161" fmla="*/ 0 w 46748"/>
                  <a:gd name="connsiteY0-162" fmla="*/ 0 h 54375"/>
                  <a:gd name="connsiteX1-163" fmla="*/ 46748 w 46748"/>
                  <a:gd name="connsiteY1-164" fmla="*/ 11103 h 54375"/>
                  <a:gd name="connsiteX2-165" fmla="*/ 43945 w 46748"/>
                  <a:gd name="connsiteY2-166" fmla="*/ 54375 h 54375"/>
                  <a:gd name="connsiteX3-167" fmla="*/ 15107 w 46748"/>
                  <a:gd name="connsiteY3-168" fmla="*/ 40251 h 54375"/>
                  <a:gd name="connsiteX4-169" fmla="*/ 0 w 46748"/>
                  <a:gd name="connsiteY4-170" fmla="*/ 0 h 5437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748" h="54375">
                    <a:moveTo>
                      <a:pt x="0" y="0"/>
                    </a:moveTo>
                    <a:cubicBezTo>
                      <a:pt x="15583" y="3701"/>
                      <a:pt x="10635" y="14421"/>
                      <a:pt x="46748" y="11103"/>
                    </a:cubicBezTo>
                    <a:lnTo>
                      <a:pt x="43945" y="54375"/>
                    </a:lnTo>
                    <a:lnTo>
                      <a:pt x="15107" y="40251"/>
                    </a:lnTo>
                    <a:cubicBezTo>
                      <a:pt x="10387" y="21919"/>
                      <a:pt x="10795" y="15875"/>
                      <a:pt x="0" y="0"/>
                    </a:cubicBezTo>
                    <a:close/>
                  </a:path>
                </a:pathLst>
              </a:custGeom>
              <a:solidFill>
                <a:srgbClr val="835B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3" name="等腰三角形 16"/>
              <p:cNvSpPr/>
              <p:nvPr/>
            </p:nvSpPr>
            <p:spPr>
              <a:xfrm rot="10258518">
                <a:off x="2239278" y="2865315"/>
                <a:ext cx="45719" cy="46889"/>
              </a:xfrm>
              <a:custGeom>
                <a:avLst/>
                <a:gdLst>
                  <a:gd name="connsiteX0" fmla="*/ 0 w 45719"/>
                  <a:gd name="connsiteY0" fmla="*/ 45719 h 45719"/>
                  <a:gd name="connsiteX1" fmla="*/ 22860 w 45719"/>
                  <a:gd name="connsiteY1" fmla="*/ 0 h 45719"/>
                  <a:gd name="connsiteX2" fmla="*/ 45719 w 45719"/>
                  <a:gd name="connsiteY2" fmla="*/ 45719 h 45719"/>
                  <a:gd name="connsiteX3" fmla="*/ 0 w 45719"/>
                  <a:gd name="connsiteY3" fmla="*/ 45719 h 45719"/>
                  <a:gd name="connsiteX0-1" fmla="*/ 0 w 45719"/>
                  <a:gd name="connsiteY0-2" fmla="*/ 42390 h 42390"/>
                  <a:gd name="connsiteX1-3" fmla="*/ 40325 w 45719"/>
                  <a:gd name="connsiteY1-4" fmla="*/ 0 h 42390"/>
                  <a:gd name="connsiteX2-5" fmla="*/ 45719 w 45719"/>
                  <a:gd name="connsiteY2-6" fmla="*/ 42390 h 42390"/>
                  <a:gd name="connsiteX3-7" fmla="*/ 0 w 45719"/>
                  <a:gd name="connsiteY3-8" fmla="*/ 42390 h 42390"/>
                  <a:gd name="connsiteX0-9" fmla="*/ 0 w 45719"/>
                  <a:gd name="connsiteY0-10" fmla="*/ 46889 h 46889"/>
                  <a:gd name="connsiteX1-11" fmla="*/ 28180 w 45719"/>
                  <a:gd name="connsiteY1-12" fmla="*/ 0 h 46889"/>
                  <a:gd name="connsiteX2-13" fmla="*/ 45719 w 45719"/>
                  <a:gd name="connsiteY2-14" fmla="*/ 46889 h 46889"/>
                  <a:gd name="connsiteX3-15" fmla="*/ 0 w 45719"/>
                  <a:gd name="connsiteY3-16" fmla="*/ 46889 h 4688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45719" h="46889">
                    <a:moveTo>
                      <a:pt x="0" y="46889"/>
                    </a:moveTo>
                    <a:lnTo>
                      <a:pt x="28180" y="0"/>
                    </a:lnTo>
                    <a:lnTo>
                      <a:pt x="45719" y="46889"/>
                    </a:lnTo>
                    <a:lnTo>
                      <a:pt x="0" y="46889"/>
                    </a:lnTo>
                    <a:close/>
                  </a:path>
                </a:pathLst>
              </a:custGeom>
              <a:solidFill>
                <a:srgbClr val="D74F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7707674" y="1686843"/>
              <a:ext cx="3186404" cy="1072854"/>
              <a:chOff x="2229544" y="1839350"/>
              <a:chExt cx="2629499" cy="1072854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2229544" y="1839350"/>
                <a:ext cx="2629499" cy="1038387"/>
                <a:chOff x="3703941" y="2548704"/>
                <a:chExt cx="3451464" cy="1137920"/>
              </a:xfrm>
            </p:grpSpPr>
            <p:sp>
              <p:nvSpPr>
                <p:cNvPr id="41" name="任意多边形: 形状 40"/>
                <p:cNvSpPr/>
                <p:nvPr/>
              </p:nvSpPr>
              <p:spPr>
                <a:xfrm>
                  <a:off x="3703941" y="2548704"/>
                  <a:ext cx="3410824" cy="1097280"/>
                </a:xfrm>
                <a:custGeom>
                  <a:avLst/>
                  <a:gdLst>
                    <a:gd name="connsiteX0" fmla="*/ 0 w 2509520"/>
                    <a:gd name="connsiteY0" fmla="*/ 1097280 h 1097280"/>
                    <a:gd name="connsiteX1" fmla="*/ 965200 w 2509520"/>
                    <a:gd name="connsiteY1" fmla="*/ 955040 h 1097280"/>
                    <a:gd name="connsiteX2" fmla="*/ 1757680 w 2509520"/>
                    <a:gd name="connsiteY2" fmla="*/ 640080 h 1097280"/>
                    <a:gd name="connsiteX3" fmla="*/ 2509520 w 2509520"/>
                    <a:gd name="connsiteY3" fmla="*/ 0 h 1097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09520" h="1097280">
                      <a:moveTo>
                        <a:pt x="0" y="1097280"/>
                      </a:moveTo>
                      <a:cubicBezTo>
                        <a:pt x="336126" y="1064260"/>
                        <a:pt x="672253" y="1031240"/>
                        <a:pt x="965200" y="955040"/>
                      </a:cubicBezTo>
                      <a:cubicBezTo>
                        <a:pt x="1258147" y="878840"/>
                        <a:pt x="1500293" y="799253"/>
                        <a:pt x="1757680" y="640080"/>
                      </a:cubicBezTo>
                      <a:cubicBezTo>
                        <a:pt x="2015067" y="480907"/>
                        <a:pt x="2262293" y="240453"/>
                        <a:pt x="2509520" y="0"/>
                      </a:cubicBezTo>
                    </a:path>
                  </a:pathLst>
                </a:custGeom>
                <a:noFill/>
                <a:ln w="53975" cap="flat">
                  <a:solidFill>
                    <a:srgbClr val="FFD35D">
                      <a:alpha val="89000"/>
                    </a:srgbClr>
                  </a:solidFill>
                  <a:round/>
                  <a:headEnd type="none"/>
                  <a:tailEnd type="arrow" w="lg" len="lg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endParaRPr>
                </a:p>
              </p:txBody>
            </p:sp>
            <p:sp>
              <p:nvSpPr>
                <p:cNvPr id="42" name="任意多边形: 形状 41"/>
                <p:cNvSpPr/>
                <p:nvPr/>
              </p:nvSpPr>
              <p:spPr>
                <a:xfrm>
                  <a:off x="3744581" y="2589344"/>
                  <a:ext cx="3410824" cy="1097280"/>
                </a:xfrm>
                <a:custGeom>
                  <a:avLst/>
                  <a:gdLst>
                    <a:gd name="connsiteX0" fmla="*/ 0 w 2509520"/>
                    <a:gd name="connsiteY0" fmla="*/ 1097280 h 1097280"/>
                    <a:gd name="connsiteX1" fmla="*/ 965200 w 2509520"/>
                    <a:gd name="connsiteY1" fmla="*/ 955040 h 1097280"/>
                    <a:gd name="connsiteX2" fmla="*/ 1757680 w 2509520"/>
                    <a:gd name="connsiteY2" fmla="*/ 640080 h 1097280"/>
                    <a:gd name="connsiteX3" fmla="*/ 2509520 w 2509520"/>
                    <a:gd name="connsiteY3" fmla="*/ 0 h 1097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09520" h="1097280">
                      <a:moveTo>
                        <a:pt x="0" y="1097280"/>
                      </a:moveTo>
                      <a:cubicBezTo>
                        <a:pt x="336126" y="1064260"/>
                        <a:pt x="672253" y="1031240"/>
                        <a:pt x="965200" y="955040"/>
                      </a:cubicBezTo>
                      <a:cubicBezTo>
                        <a:pt x="1258147" y="878840"/>
                        <a:pt x="1500293" y="799253"/>
                        <a:pt x="1757680" y="640080"/>
                      </a:cubicBezTo>
                      <a:cubicBezTo>
                        <a:pt x="2015067" y="480907"/>
                        <a:pt x="2262293" y="240453"/>
                        <a:pt x="2509520" y="0"/>
                      </a:cubicBezTo>
                    </a:path>
                  </a:pathLst>
                </a:custGeom>
                <a:noFill/>
                <a:ln w="53975" cap="flat">
                  <a:solidFill>
                    <a:srgbClr val="FFD35D">
                      <a:alpha val="30000"/>
                    </a:srgbClr>
                  </a:solidFill>
                  <a:round/>
                  <a:headEnd type="none"/>
                  <a:tailEnd type="arrow" w="lg" len="lg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endParaRPr>
                </a:p>
              </p:txBody>
            </p:sp>
          </p:grpSp>
          <p:sp>
            <p:nvSpPr>
              <p:cNvPr id="38" name="矩形 15"/>
              <p:cNvSpPr/>
              <p:nvPr/>
            </p:nvSpPr>
            <p:spPr>
              <a:xfrm rot="21402996">
                <a:off x="4493626" y="1950924"/>
                <a:ext cx="61623" cy="43200"/>
              </a:xfrm>
              <a:custGeom>
                <a:avLst/>
                <a:gdLst>
                  <a:gd name="connsiteX0" fmla="*/ 0 w 45719"/>
                  <a:gd name="connsiteY0" fmla="*/ 0 h 45719"/>
                  <a:gd name="connsiteX1" fmla="*/ 45719 w 45719"/>
                  <a:gd name="connsiteY1" fmla="*/ 0 h 45719"/>
                  <a:gd name="connsiteX2" fmla="*/ 45719 w 45719"/>
                  <a:gd name="connsiteY2" fmla="*/ 45719 h 45719"/>
                  <a:gd name="connsiteX3" fmla="*/ 0 w 45719"/>
                  <a:gd name="connsiteY3" fmla="*/ 45719 h 45719"/>
                  <a:gd name="connsiteX4" fmla="*/ 0 w 45719"/>
                  <a:gd name="connsiteY4" fmla="*/ 0 h 45719"/>
                  <a:gd name="connsiteX0-1" fmla="*/ 0 w 45719"/>
                  <a:gd name="connsiteY0-2" fmla="*/ 0 h 47624"/>
                  <a:gd name="connsiteX1-3" fmla="*/ 45719 w 45719"/>
                  <a:gd name="connsiteY1-4" fmla="*/ 0 h 47624"/>
                  <a:gd name="connsiteX2-5" fmla="*/ 45719 w 45719"/>
                  <a:gd name="connsiteY2-6" fmla="*/ 45719 h 47624"/>
                  <a:gd name="connsiteX3-7" fmla="*/ 32385 w 45719"/>
                  <a:gd name="connsiteY3-8" fmla="*/ 47624 h 47624"/>
                  <a:gd name="connsiteX4-9" fmla="*/ 0 w 45719"/>
                  <a:gd name="connsiteY4-10" fmla="*/ 0 h 47624"/>
                  <a:gd name="connsiteX0-11" fmla="*/ 0 w 45719"/>
                  <a:gd name="connsiteY0-12" fmla="*/ 0 h 47624"/>
                  <a:gd name="connsiteX1-13" fmla="*/ 45719 w 45719"/>
                  <a:gd name="connsiteY1-14" fmla="*/ 0 h 47624"/>
                  <a:gd name="connsiteX2-15" fmla="*/ 45719 w 45719"/>
                  <a:gd name="connsiteY2-16" fmla="*/ 45719 h 47624"/>
                  <a:gd name="connsiteX3-17" fmla="*/ 32385 w 45719"/>
                  <a:gd name="connsiteY3-18" fmla="*/ 47624 h 47624"/>
                  <a:gd name="connsiteX4-19" fmla="*/ 0 w 45719"/>
                  <a:gd name="connsiteY4-20" fmla="*/ 0 h 47624"/>
                  <a:gd name="connsiteX0-21" fmla="*/ 0 w 45719"/>
                  <a:gd name="connsiteY0-22" fmla="*/ 0 h 72825"/>
                  <a:gd name="connsiteX1-23" fmla="*/ 45719 w 45719"/>
                  <a:gd name="connsiteY1-24" fmla="*/ 0 h 72825"/>
                  <a:gd name="connsiteX2-25" fmla="*/ 45719 w 45719"/>
                  <a:gd name="connsiteY2-26" fmla="*/ 45719 h 72825"/>
                  <a:gd name="connsiteX3-27" fmla="*/ 12152 w 45719"/>
                  <a:gd name="connsiteY3-28" fmla="*/ 72825 h 72825"/>
                  <a:gd name="connsiteX4-29" fmla="*/ 0 w 45719"/>
                  <a:gd name="connsiteY4-30" fmla="*/ 0 h 72825"/>
                  <a:gd name="connsiteX0-31" fmla="*/ 0 w 45719"/>
                  <a:gd name="connsiteY0-32" fmla="*/ 0 h 47624"/>
                  <a:gd name="connsiteX1-33" fmla="*/ 45719 w 45719"/>
                  <a:gd name="connsiteY1-34" fmla="*/ 0 h 47624"/>
                  <a:gd name="connsiteX2-35" fmla="*/ 45719 w 45719"/>
                  <a:gd name="connsiteY2-36" fmla="*/ 45719 h 47624"/>
                  <a:gd name="connsiteX3-37" fmla="*/ 22269 w 45719"/>
                  <a:gd name="connsiteY3-38" fmla="*/ 47624 h 47624"/>
                  <a:gd name="connsiteX4-39" fmla="*/ 0 w 45719"/>
                  <a:gd name="connsiteY4-40" fmla="*/ 0 h 47624"/>
                  <a:gd name="connsiteX0-41" fmla="*/ 0 w 45719"/>
                  <a:gd name="connsiteY0-42" fmla="*/ 0 h 47624"/>
                  <a:gd name="connsiteX1-43" fmla="*/ 45719 w 45719"/>
                  <a:gd name="connsiteY1-44" fmla="*/ 0 h 47624"/>
                  <a:gd name="connsiteX2-45" fmla="*/ 45719 w 45719"/>
                  <a:gd name="connsiteY2-46" fmla="*/ 45719 h 47624"/>
                  <a:gd name="connsiteX3-47" fmla="*/ 22269 w 45719"/>
                  <a:gd name="connsiteY3-48" fmla="*/ 47624 h 47624"/>
                  <a:gd name="connsiteX4-49" fmla="*/ 0 w 45719"/>
                  <a:gd name="connsiteY4-50" fmla="*/ 0 h 47624"/>
                  <a:gd name="connsiteX0-51" fmla="*/ 0 w 45719"/>
                  <a:gd name="connsiteY0-52" fmla="*/ 0 h 52664"/>
                  <a:gd name="connsiteX1-53" fmla="*/ 45719 w 45719"/>
                  <a:gd name="connsiteY1-54" fmla="*/ 0 h 52664"/>
                  <a:gd name="connsiteX2-55" fmla="*/ 45719 w 45719"/>
                  <a:gd name="connsiteY2-56" fmla="*/ 45719 h 52664"/>
                  <a:gd name="connsiteX3-57" fmla="*/ 12153 w 45719"/>
                  <a:gd name="connsiteY3-58" fmla="*/ 52664 h 52664"/>
                  <a:gd name="connsiteX4-59" fmla="*/ 0 w 45719"/>
                  <a:gd name="connsiteY4-60" fmla="*/ 0 h 52664"/>
                  <a:gd name="connsiteX0-61" fmla="*/ 0 w 45719"/>
                  <a:gd name="connsiteY0-62" fmla="*/ 0 h 45719"/>
                  <a:gd name="connsiteX1-63" fmla="*/ 45719 w 45719"/>
                  <a:gd name="connsiteY1-64" fmla="*/ 0 h 45719"/>
                  <a:gd name="connsiteX2-65" fmla="*/ 45719 w 45719"/>
                  <a:gd name="connsiteY2-66" fmla="*/ 45719 h 45719"/>
                  <a:gd name="connsiteX3-67" fmla="*/ 20824 w 45719"/>
                  <a:gd name="connsiteY3-68" fmla="*/ 42584 h 45719"/>
                  <a:gd name="connsiteX4-69" fmla="*/ 0 w 45719"/>
                  <a:gd name="connsiteY4-70" fmla="*/ 0 h 45719"/>
                  <a:gd name="connsiteX0-71" fmla="*/ 0 w 44974"/>
                  <a:gd name="connsiteY0-72" fmla="*/ 0 h 65481"/>
                  <a:gd name="connsiteX1-73" fmla="*/ 44974 w 44974"/>
                  <a:gd name="connsiteY1-74" fmla="*/ 19762 h 65481"/>
                  <a:gd name="connsiteX2-75" fmla="*/ 44974 w 44974"/>
                  <a:gd name="connsiteY2-76" fmla="*/ 65481 h 65481"/>
                  <a:gd name="connsiteX3-77" fmla="*/ 20079 w 44974"/>
                  <a:gd name="connsiteY3-78" fmla="*/ 62346 h 65481"/>
                  <a:gd name="connsiteX4-79" fmla="*/ 0 w 44974"/>
                  <a:gd name="connsiteY4-80" fmla="*/ 0 h 65481"/>
                  <a:gd name="connsiteX0-81" fmla="*/ 0 w 43945"/>
                  <a:gd name="connsiteY0-82" fmla="*/ 0 h 54375"/>
                  <a:gd name="connsiteX1-83" fmla="*/ 43945 w 43945"/>
                  <a:gd name="connsiteY1-84" fmla="*/ 8656 h 54375"/>
                  <a:gd name="connsiteX2-85" fmla="*/ 43945 w 43945"/>
                  <a:gd name="connsiteY2-86" fmla="*/ 54375 h 54375"/>
                  <a:gd name="connsiteX3-87" fmla="*/ 19050 w 43945"/>
                  <a:gd name="connsiteY3-88" fmla="*/ 51240 h 54375"/>
                  <a:gd name="connsiteX4-89" fmla="*/ 0 w 43945"/>
                  <a:gd name="connsiteY4-90" fmla="*/ 0 h 54375"/>
                  <a:gd name="connsiteX0-91" fmla="*/ 0 w 46748"/>
                  <a:gd name="connsiteY0-92" fmla="*/ 0 h 54375"/>
                  <a:gd name="connsiteX1-93" fmla="*/ 46748 w 46748"/>
                  <a:gd name="connsiteY1-94" fmla="*/ 11103 h 54375"/>
                  <a:gd name="connsiteX2-95" fmla="*/ 43945 w 46748"/>
                  <a:gd name="connsiteY2-96" fmla="*/ 54375 h 54375"/>
                  <a:gd name="connsiteX3-97" fmla="*/ 19050 w 46748"/>
                  <a:gd name="connsiteY3-98" fmla="*/ 51240 h 54375"/>
                  <a:gd name="connsiteX4-99" fmla="*/ 0 w 46748"/>
                  <a:gd name="connsiteY4-100" fmla="*/ 0 h 54375"/>
                  <a:gd name="connsiteX0-101" fmla="*/ 0 w 46748"/>
                  <a:gd name="connsiteY0-102" fmla="*/ 0 h 54375"/>
                  <a:gd name="connsiteX1-103" fmla="*/ 46748 w 46748"/>
                  <a:gd name="connsiteY1-104" fmla="*/ 11103 h 54375"/>
                  <a:gd name="connsiteX2-105" fmla="*/ 43945 w 46748"/>
                  <a:gd name="connsiteY2-106" fmla="*/ 54375 h 54375"/>
                  <a:gd name="connsiteX3-107" fmla="*/ 19050 w 46748"/>
                  <a:gd name="connsiteY3-108" fmla="*/ 51240 h 54375"/>
                  <a:gd name="connsiteX4-109" fmla="*/ 0 w 46748"/>
                  <a:gd name="connsiteY4-110" fmla="*/ 0 h 54375"/>
                  <a:gd name="connsiteX0-111" fmla="*/ 0 w 46748"/>
                  <a:gd name="connsiteY0-112" fmla="*/ 0 h 54375"/>
                  <a:gd name="connsiteX1-113" fmla="*/ 46748 w 46748"/>
                  <a:gd name="connsiteY1-114" fmla="*/ 11103 h 54375"/>
                  <a:gd name="connsiteX2-115" fmla="*/ 43945 w 46748"/>
                  <a:gd name="connsiteY2-116" fmla="*/ 54375 h 54375"/>
                  <a:gd name="connsiteX3-117" fmla="*/ 19050 w 46748"/>
                  <a:gd name="connsiteY3-118" fmla="*/ 51240 h 54375"/>
                  <a:gd name="connsiteX4-119" fmla="*/ 0 w 46748"/>
                  <a:gd name="connsiteY4-120" fmla="*/ 0 h 54375"/>
                  <a:gd name="connsiteX0-121" fmla="*/ 0 w 46748"/>
                  <a:gd name="connsiteY0-122" fmla="*/ 0 h 54375"/>
                  <a:gd name="connsiteX1-123" fmla="*/ 46748 w 46748"/>
                  <a:gd name="connsiteY1-124" fmla="*/ 11103 h 54375"/>
                  <a:gd name="connsiteX2-125" fmla="*/ 43945 w 46748"/>
                  <a:gd name="connsiteY2-126" fmla="*/ 54375 h 54375"/>
                  <a:gd name="connsiteX3-127" fmla="*/ 19050 w 46748"/>
                  <a:gd name="connsiteY3-128" fmla="*/ 51240 h 54375"/>
                  <a:gd name="connsiteX4-129" fmla="*/ 0 w 46748"/>
                  <a:gd name="connsiteY4-130" fmla="*/ 0 h 54375"/>
                  <a:gd name="connsiteX0-131" fmla="*/ 0 w 46748"/>
                  <a:gd name="connsiteY0-132" fmla="*/ 0 h 54375"/>
                  <a:gd name="connsiteX1-133" fmla="*/ 46748 w 46748"/>
                  <a:gd name="connsiteY1-134" fmla="*/ 11103 h 54375"/>
                  <a:gd name="connsiteX2-135" fmla="*/ 43945 w 46748"/>
                  <a:gd name="connsiteY2-136" fmla="*/ 54375 h 54375"/>
                  <a:gd name="connsiteX3-137" fmla="*/ 19298 w 46748"/>
                  <a:gd name="connsiteY3-138" fmla="*/ 44653 h 54375"/>
                  <a:gd name="connsiteX4-139" fmla="*/ 0 w 46748"/>
                  <a:gd name="connsiteY4-140" fmla="*/ 0 h 5437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748" h="54375">
                    <a:moveTo>
                      <a:pt x="0" y="0"/>
                    </a:moveTo>
                    <a:cubicBezTo>
                      <a:pt x="15583" y="3701"/>
                      <a:pt x="10635" y="14421"/>
                      <a:pt x="46748" y="11103"/>
                    </a:cubicBezTo>
                    <a:lnTo>
                      <a:pt x="43945" y="54375"/>
                    </a:lnTo>
                    <a:lnTo>
                      <a:pt x="19298" y="44653"/>
                    </a:lnTo>
                    <a:cubicBezTo>
                      <a:pt x="6663" y="31973"/>
                      <a:pt x="10795" y="15875"/>
                      <a:pt x="0" y="0"/>
                    </a:cubicBezTo>
                    <a:close/>
                  </a:path>
                </a:pathLst>
              </a:custGeom>
              <a:solidFill>
                <a:srgbClr val="8F6D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9" name="矩形 15"/>
              <p:cNvSpPr/>
              <p:nvPr/>
            </p:nvSpPr>
            <p:spPr>
              <a:xfrm rot="21402996">
                <a:off x="4670767" y="2156955"/>
                <a:ext cx="61623" cy="43200"/>
              </a:xfrm>
              <a:custGeom>
                <a:avLst/>
                <a:gdLst>
                  <a:gd name="connsiteX0" fmla="*/ 0 w 45719"/>
                  <a:gd name="connsiteY0" fmla="*/ 0 h 45719"/>
                  <a:gd name="connsiteX1" fmla="*/ 45719 w 45719"/>
                  <a:gd name="connsiteY1" fmla="*/ 0 h 45719"/>
                  <a:gd name="connsiteX2" fmla="*/ 45719 w 45719"/>
                  <a:gd name="connsiteY2" fmla="*/ 45719 h 45719"/>
                  <a:gd name="connsiteX3" fmla="*/ 0 w 45719"/>
                  <a:gd name="connsiteY3" fmla="*/ 45719 h 45719"/>
                  <a:gd name="connsiteX4" fmla="*/ 0 w 45719"/>
                  <a:gd name="connsiteY4" fmla="*/ 0 h 45719"/>
                  <a:gd name="connsiteX0-1" fmla="*/ 0 w 45719"/>
                  <a:gd name="connsiteY0-2" fmla="*/ 0 h 47624"/>
                  <a:gd name="connsiteX1-3" fmla="*/ 45719 w 45719"/>
                  <a:gd name="connsiteY1-4" fmla="*/ 0 h 47624"/>
                  <a:gd name="connsiteX2-5" fmla="*/ 45719 w 45719"/>
                  <a:gd name="connsiteY2-6" fmla="*/ 45719 h 47624"/>
                  <a:gd name="connsiteX3-7" fmla="*/ 32385 w 45719"/>
                  <a:gd name="connsiteY3-8" fmla="*/ 47624 h 47624"/>
                  <a:gd name="connsiteX4-9" fmla="*/ 0 w 45719"/>
                  <a:gd name="connsiteY4-10" fmla="*/ 0 h 47624"/>
                  <a:gd name="connsiteX0-11" fmla="*/ 0 w 45719"/>
                  <a:gd name="connsiteY0-12" fmla="*/ 0 h 47624"/>
                  <a:gd name="connsiteX1-13" fmla="*/ 45719 w 45719"/>
                  <a:gd name="connsiteY1-14" fmla="*/ 0 h 47624"/>
                  <a:gd name="connsiteX2-15" fmla="*/ 45719 w 45719"/>
                  <a:gd name="connsiteY2-16" fmla="*/ 45719 h 47624"/>
                  <a:gd name="connsiteX3-17" fmla="*/ 32385 w 45719"/>
                  <a:gd name="connsiteY3-18" fmla="*/ 47624 h 47624"/>
                  <a:gd name="connsiteX4-19" fmla="*/ 0 w 45719"/>
                  <a:gd name="connsiteY4-20" fmla="*/ 0 h 47624"/>
                  <a:gd name="connsiteX0-21" fmla="*/ 0 w 45719"/>
                  <a:gd name="connsiteY0-22" fmla="*/ 0 h 72825"/>
                  <a:gd name="connsiteX1-23" fmla="*/ 45719 w 45719"/>
                  <a:gd name="connsiteY1-24" fmla="*/ 0 h 72825"/>
                  <a:gd name="connsiteX2-25" fmla="*/ 45719 w 45719"/>
                  <a:gd name="connsiteY2-26" fmla="*/ 45719 h 72825"/>
                  <a:gd name="connsiteX3-27" fmla="*/ 12152 w 45719"/>
                  <a:gd name="connsiteY3-28" fmla="*/ 72825 h 72825"/>
                  <a:gd name="connsiteX4-29" fmla="*/ 0 w 45719"/>
                  <a:gd name="connsiteY4-30" fmla="*/ 0 h 72825"/>
                  <a:gd name="connsiteX0-31" fmla="*/ 0 w 45719"/>
                  <a:gd name="connsiteY0-32" fmla="*/ 0 h 47624"/>
                  <a:gd name="connsiteX1-33" fmla="*/ 45719 w 45719"/>
                  <a:gd name="connsiteY1-34" fmla="*/ 0 h 47624"/>
                  <a:gd name="connsiteX2-35" fmla="*/ 45719 w 45719"/>
                  <a:gd name="connsiteY2-36" fmla="*/ 45719 h 47624"/>
                  <a:gd name="connsiteX3-37" fmla="*/ 22269 w 45719"/>
                  <a:gd name="connsiteY3-38" fmla="*/ 47624 h 47624"/>
                  <a:gd name="connsiteX4-39" fmla="*/ 0 w 45719"/>
                  <a:gd name="connsiteY4-40" fmla="*/ 0 h 47624"/>
                  <a:gd name="connsiteX0-41" fmla="*/ 0 w 45719"/>
                  <a:gd name="connsiteY0-42" fmla="*/ 0 h 47624"/>
                  <a:gd name="connsiteX1-43" fmla="*/ 45719 w 45719"/>
                  <a:gd name="connsiteY1-44" fmla="*/ 0 h 47624"/>
                  <a:gd name="connsiteX2-45" fmla="*/ 45719 w 45719"/>
                  <a:gd name="connsiteY2-46" fmla="*/ 45719 h 47624"/>
                  <a:gd name="connsiteX3-47" fmla="*/ 22269 w 45719"/>
                  <a:gd name="connsiteY3-48" fmla="*/ 47624 h 47624"/>
                  <a:gd name="connsiteX4-49" fmla="*/ 0 w 45719"/>
                  <a:gd name="connsiteY4-50" fmla="*/ 0 h 47624"/>
                  <a:gd name="connsiteX0-51" fmla="*/ 0 w 45719"/>
                  <a:gd name="connsiteY0-52" fmla="*/ 0 h 52664"/>
                  <a:gd name="connsiteX1-53" fmla="*/ 45719 w 45719"/>
                  <a:gd name="connsiteY1-54" fmla="*/ 0 h 52664"/>
                  <a:gd name="connsiteX2-55" fmla="*/ 45719 w 45719"/>
                  <a:gd name="connsiteY2-56" fmla="*/ 45719 h 52664"/>
                  <a:gd name="connsiteX3-57" fmla="*/ 12153 w 45719"/>
                  <a:gd name="connsiteY3-58" fmla="*/ 52664 h 52664"/>
                  <a:gd name="connsiteX4-59" fmla="*/ 0 w 45719"/>
                  <a:gd name="connsiteY4-60" fmla="*/ 0 h 52664"/>
                  <a:gd name="connsiteX0-61" fmla="*/ 0 w 45719"/>
                  <a:gd name="connsiteY0-62" fmla="*/ 0 h 45719"/>
                  <a:gd name="connsiteX1-63" fmla="*/ 45719 w 45719"/>
                  <a:gd name="connsiteY1-64" fmla="*/ 0 h 45719"/>
                  <a:gd name="connsiteX2-65" fmla="*/ 45719 w 45719"/>
                  <a:gd name="connsiteY2-66" fmla="*/ 45719 h 45719"/>
                  <a:gd name="connsiteX3-67" fmla="*/ 20824 w 45719"/>
                  <a:gd name="connsiteY3-68" fmla="*/ 42584 h 45719"/>
                  <a:gd name="connsiteX4-69" fmla="*/ 0 w 45719"/>
                  <a:gd name="connsiteY4-70" fmla="*/ 0 h 45719"/>
                  <a:gd name="connsiteX0-71" fmla="*/ 0 w 44974"/>
                  <a:gd name="connsiteY0-72" fmla="*/ 0 h 65481"/>
                  <a:gd name="connsiteX1-73" fmla="*/ 44974 w 44974"/>
                  <a:gd name="connsiteY1-74" fmla="*/ 19762 h 65481"/>
                  <a:gd name="connsiteX2-75" fmla="*/ 44974 w 44974"/>
                  <a:gd name="connsiteY2-76" fmla="*/ 65481 h 65481"/>
                  <a:gd name="connsiteX3-77" fmla="*/ 20079 w 44974"/>
                  <a:gd name="connsiteY3-78" fmla="*/ 62346 h 65481"/>
                  <a:gd name="connsiteX4-79" fmla="*/ 0 w 44974"/>
                  <a:gd name="connsiteY4-80" fmla="*/ 0 h 65481"/>
                  <a:gd name="connsiteX0-81" fmla="*/ 0 w 43945"/>
                  <a:gd name="connsiteY0-82" fmla="*/ 0 h 54375"/>
                  <a:gd name="connsiteX1-83" fmla="*/ 43945 w 43945"/>
                  <a:gd name="connsiteY1-84" fmla="*/ 8656 h 54375"/>
                  <a:gd name="connsiteX2-85" fmla="*/ 43945 w 43945"/>
                  <a:gd name="connsiteY2-86" fmla="*/ 54375 h 54375"/>
                  <a:gd name="connsiteX3-87" fmla="*/ 19050 w 43945"/>
                  <a:gd name="connsiteY3-88" fmla="*/ 51240 h 54375"/>
                  <a:gd name="connsiteX4-89" fmla="*/ 0 w 43945"/>
                  <a:gd name="connsiteY4-90" fmla="*/ 0 h 54375"/>
                  <a:gd name="connsiteX0-91" fmla="*/ 0 w 46748"/>
                  <a:gd name="connsiteY0-92" fmla="*/ 0 h 54375"/>
                  <a:gd name="connsiteX1-93" fmla="*/ 46748 w 46748"/>
                  <a:gd name="connsiteY1-94" fmla="*/ 11103 h 54375"/>
                  <a:gd name="connsiteX2-95" fmla="*/ 43945 w 46748"/>
                  <a:gd name="connsiteY2-96" fmla="*/ 54375 h 54375"/>
                  <a:gd name="connsiteX3-97" fmla="*/ 19050 w 46748"/>
                  <a:gd name="connsiteY3-98" fmla="*/ 51240 h 54375"/>
                  <a:gd name="connsiteX4-99" fmla="*/ 0 w 46748"/>
                  <a:gd name="connsiteY4-100" fmla="*/ 0 h 54375"/>
                  <a:gd name="connsiteX0-101" fmla="*/ 0 w 46748"/>
                  <a:gd name="connsiteY0-102" fmla="*/ 0 h 54375"/>
                  <a:gd name="connsiteX1-103" fmla="*/ 46748 w 46748"/>
                  <a:gd name="connsiteY1-104" fmla="*/ 11103 h 54375"/>
                  <a:gd name="connsiteX2-105" fmla="*/ 43945 w 46748"/>
                  <a:gd name="connsiteY2-106" fmla="*/ 54375 h 54375"/>
                  <a:gd name="connsiteX3-107" fmla="*/ 19050 w 46748"/>
                  <a:gd name="connsiteY3-108" fmla="*/ 51240 h 54375"/>
                  <a:gd name="connsiteX4-109" fmla="*/ 0 w 46748"/>
                  <a:gd name="connsiteY4-110" fmla="*/ 0 h 54375"/>
                  <a:gd name="connsiteX0-111" fmla="*/ 0 w 46748"/>
                  <a:gd name="connsiteY0-112" fmla="*/ 0 h 54375"/>
                  <a:gd name="connsiteX1-113" fmla="*/ 46748 w 46748"/>
                  <a:gd name="connsiteY1-114" fmla="*/ 11103 h 54375"/>
                  <a:gd name="connsiteX2-115" fmla="*/ 43945 w 46748"/>
                  <a:gd name="connsiteY2-116" fmla="*/ 54375 h 54375"/>
                  <a:gd name="connsiteX3-117" fmla="*/ 19050 w 46748"/>
                  <a:gd name="connsiteY3-118" fmla="*/ 51240 h 54375"/>
                  <a:gd name="connsiteX4-119" fmla="*/ 0 w 46748"/>
                  <a:gd name="connsiteY4-120" fmla="*/ 0 h 54375"/>
                  <a:gd name="connsiteX0-121" fmla="*/ 0 w 46748"/>
                  <a:gd name="connsiteY0-122" fmla="*/ 0 h 54375"/>
                  <a:gd name="connsiteX1-123" fmla="*/ 46748 w 46748"/>
                  <a:gd name="connsiteY1-124" fmla="*/ 11103 h 54375"/>
                  <a:gd name="connsiteX2-125" fmla="*/ 43945 w 46748"/>
                  <a:gd name="connsiteY2-126" fmla="*/ 54375 h 54375"/>
                  <a:gd name="connsiteX3-127" fmla="*/ 19050 w 46748"/>
                  <a:gd name="connsiteY3-128" fmla="*/ 51240 h 54375"/>
                  <a:gd name="connsiteX4-129" fmla="*/ 0 w 46748"/>
                  <a:gd name="connsiteY4-130" fmla="*/ 0 h 54375"/>
                  <a:gd name="connsiteX0-131" fmla="*/ 0 w 46748"/>
                  <a:gd name="connsiteY0-132" fmla="*/ 0 h 54375"/>
                  <a:gd name="connsiteX1-133" fmla="*/ 46748 w 46748"/>
                  <a:gd name="connsiteY1-134" fmla="*/ 11103 h 54375"/>
                  <a:gd name="connsiteX2-135" fmla="*/ 43945 w 46748"/>
                  <a:gd name="connsiteY2-136" fmla="*/ 54375 h 54375"/>
                  <a:gd name="connsiteX3-137" fmla="*/ 19298 w 46748"/>
                  <a:gd name="connsiteY3-138" fmla="*/ 44653 h 54375"/>
                  <a:gd name="connsiteX4-139" fmla="*/ 0 w 46748"/>
                  <a:gd name="connsiteY4-140" fmla="*/ 0 h 54375"/>
                  <a:gd name="connsiteX0-141" fmla="*/ 0 w 46748"/>
                  <a:gd name="connsiteY0-142" fmla="*/ 0 h 55660"/>
                  <a:gd name="connsiteX1-143" fmla="*/ 46748 w 46748"/>
                  <a:gd name="connsiteY1-144" fmla="*/ 11103 h 55660"/>
                  <a:gd name="connsiteX2-145" fmla="*/ 43945 w 46748"/>
                  <a:gd name="connsiteY2-146" fmla="*/ 54375 h 55660"/>
                  <a:gd name="connsiteX3-147" fmla="*/ 8785 w 46748"/>
                  <a:gd name="connsiteY3-148" fmla="*/ 55660 h 55660"/>
                  <a:gd name="connsiteX4-149" fmla="*/ 0 w 46748"/>
                  <a:gd name="connsiteY4-150" fmla="*/ 0 h 55660"/>
                  <a:gd name="connsiteX0-151" fmla="*/ 0 w 46748"/>
                  <a:gd name="connsiteY0-152" fmla="*/ 0 h 55660"/>
                  <a:gd name="connsiteX1-153" fmla="*/ 46748 w 46748"/>
                  <a:gd name="connsiteY1-154" fmla="*/ 11103 h 55660"/>
                  <a:gd name="connsiteX2-155" fmla="*/ 43945 w 46748"/>
                  <a:gd name="connsiteY2-156" fmla="*/ 54375 h 55660"/>
                  <a:gd name="connsiteX3-157" fmla="*/ 8785 w 46748"/>
                  <a:gd name="connsiteY3-158" fmla="*/ 55660 h 55660"/>
                  <a:gd name="connsiteX4-159" fmla="*/ 0 w 46748"/>
                  <a:gd name="connsiteY4-160" fmla="*/ 0 h 55660"/>
                  <a:gd name="connsiteX0-161" fmla="*/ 0 w 46748"/>
                  <a:gd name="connsiteY0-162" fmla="*/ 0 h 54375"/>
                  <a:gd name="connsiteX1-163" fmla="*/ 46748 w 46748"/>
                  <a:gd name="connsiteY1-164" fmla="*/ 11103 h 54375"/>
                  <a:gd name="connsiteX2-165" fmla="*/ 43945 w 46748"/>
                  <a:gd name="connsiteY2-166" fmla="*/ 54375 h 54375"/>
                  <a:gd name="connsiteX3-167" fmla="*/ 15107 w 46748"/>
                  <a:gd name="connsiteY3-168" fmla="*/ 40251 h 54375"/>
                  <a:gd name="connsiteX4-169" fmla="*/ 0 w 46748"/>
                  <a:gd name="connsiteY4-170" fmla="*/ 0 h 5437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46748" h="54375">
                    <a:moveTo>
                      <a:pt x="0" y="0"/>
                    </a:moveTo>
                    <a:cubicBezTo>
                      <a:pt x="15583" y="3701"/>
                      <a:pt x="10635" y="14421"/>
                      <a:pt x="46748" y="11103"/>
                    </a:cubicBezTo>
                    <a:lnTo>
                      <a:pt x="43945" y="54375"/>
                    </a:lnTo>
                    <a:lnTo>
                      <a:pt x="15107" y="40251"/>
                    </a:lnTo>
                    <a:cubicBezTo>
                      <a:pt x="10387" y="21919"/>
                      <a:pt x="10795" y="15875"/>
                      <a:pt x="0" y="0"/>
                    </a:cubicBezTo>
                    <a:close/>
                  </a:path>
                </a:pathLst>
              </a:custGeom>
              <a:solidFill>
                <a:srgbClr val="8E6D4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40" name="等腰三角形 16"/>
              <p:cNvSpPr/>
              <p:nvPr/>
            </p:nvSpPr>
            <p:spPr>
              <a:xfrm rot="10258518">
                <a:off x="2239278" y="2865315"/>
                <a:ext cx="45719" cy="46889"/>
              </a:xfrm>
              <a:custGeom>
                <a:avLst/>
                <a:gdLst>
                  <a:gd name="connsiteX0" fmla="*/ 0 w 45719"/>
                  <a:gd name="connsiteY0" fmla="*/ 45719 h 45719"/>
                  <a:gd name="connsiteX1" fmla="*/ 22860 w 45719"/>
                  <a:gd name="connsiteY1" fmla="*/ 0 h 45719"/>
                  <a:gd name="connsiteX2" fmla="*/ 45719 w 45719"/>
                  <a:gd name="connsiteY2" fmla="*/ 45719 h 45719"/>
                  <a:gd name="connsiteX3" fmla="*/ 0 w 45719"/>
                  <a:gd name="connsiteY3" fmla="*/ 45719 h 45719"/>
                  <a:gd name="connsiteX0-1" fmla="*/ 0 w 45719"/>
                  <a:gd name="connsiteY0-2" fmla="*/ 42390 h 42390"/>
                  <a:gd name="connsiteX1-3" fmla="*/ 40325 w 45719"/>
                  <a:gd name="connsiteY1-4" fmla="*/ 0 h 42390"/>
                  <a:gd name="connsiteX2-5" fmla="*/ 45719 w 45719"/>
                  <a:gd name="connsiteY2-6" fmla="*/ 42390 h 42390"/>
                  <a:gd name="connsiteX3-7" fmla="*/ 0 w 45719"/>
                  <a:gd name="connsiteY3-8" fmla="*/ 42390 h 42390"/>
                  <a:gd name="connsiteX0-9" fmla="*/ 0 w 45719"/>
                  <a:gd name="connsiteY0-10" fmla="*/ 46889 h 46889"/>
                  <a:gd name="connsiteX1-11" fmla="*/ 28180 w 45719"/>
                  <a:gd name="connsiteY1-12" fmla="*/ 0 h 46889"/>
                  <a:gd name="connsiteX2-13" fmla="*/ 45719 w 45719"/>
                  <a:gd name="connsiteY2-14" fmla="*/ 46889 h 46889"/>
                  <a:gd name="connsiteX3-15" fmla="*/ 0 w 45719"/>
                  <a:gd name="connsiteY3-16" fmla="*/ 46889 h 4688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45719" h="46889">
                    <a:moveTo>
                      <a:pt x="0" y="46889"/>
                    </a:moveTo>
                    <a:lnTo>
                      <a:pt x="28180" y="0"/>
                    </a:lnTo>
                    <a:lnTo>
                      <a:pt x="45719" y="46889"/>
                    </a:lnTo>
                    <a:lnTo>
                      <a:pt x="0" y="46889"/>
                    </a:lnTo>
                    <a:close/>
                  </a:path>
                </a:pathLst>
              </a:custGeom>
              <a:solidFill>
                <a:srgbClr val="D74F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pic>
          <p:nvPicPr>
            <p:cNvPr id="23" name="图片 22" descr="黑暗中的灯光&#10;&#10;描述已自动生成"/>
            <p:cNvPicPr>
              <a:picLocks noChangeAspect="1"/>
            </p:cNvPicPr>
            <p:nvPr/>
          </p:nvPicPr>
          <p:blipFill>
            <a:blip r:embed="rId8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27035">
              <a:off x="3652438" y="1422157"/>
              <a:ext cx="1726574" cy="973430"/>
            </a:xfrm>
            <a:prstGeom prst="rect">
              <a:avLst/>
            </a:prstGeom>
          </p:spPr>
        </p:pic>
        <p:pic>
          <p:nvPicPr>
            <p:cNvPr id="13" name="图片 12" descr="图片包含 盘碟&#10;&#10;描述已自动生成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291" y="4705923"/>
              <a:ext cx="4597081" cy="677108"/>
            </a:xfrm>
            <a:prstGeom prst="rect">
              <a:avLst/>
            </a:prstGeom>
          </p:spPr>
        </p:pic>
        <p:graphicFrame>
          <p:nvGraphicFramePr>
            <p:cNvPr id="5" name="图表 4"/>
            <p:cNvGraphicFramePr/>
            <p:nvPr>
              <p:extLst>
                <p:ext uri="{D42A27DB-BD31-4B8C-83A1-F6EECF244321}">
                  <p14:modId xmlns:p14="http://schemas.microsoft.com/office/powerpoint/2010/main" val="2264485236"/>
                </p:ext>
              </p:extLst>
            </p:nvPr>
          </p:nvGraphicFramePr>
          <p:xfrm>
            <a:off x="740291" y="2332506"/>
            <a:ext cx="4596839" cy="268816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graphicFrame>
          <p:nvGraphicFramePr>
            <p:cNvPr id="9" name="图表 8"/>
            <p:cNvGraphicFramePr/>
            <p:nvPr>
              <p:extLst>
                <p:ext uri="{D42A27DB-BD31-4B8C-83A1-F6EECF244321}">
                  <p14:modId xmlns:p14="http://schemas.microsoft.com/office/powerpoint/2010/main" val="2764866118"/>
                </p:ext>
              </p:extLst>
            </p:nvPr>
          </p:nvGraphicFramePr>
          <p:xfrm>
            <a:off x="6854870" y="2287636"/>
            <a:ext cx="4596839" cy="271166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1"/>
            </a:graphicData>
          </a:graphic>
        </p:graphicFrame>
        <p:pic>
          <p:nvPicPr>
            <p:cNvPr id="10" name="图片 9" descr="图片包含 盘碟&#10;&#10;描述已自动生成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5822" y="4707611"/>
              <a:ext cx="4949673" cy="677108"/>
            </a:xfrm>
            <a:prstGeom prst="rect">
              <a:avLst/>
            </a:prstGeom>
          </p:spPr>
        </p:pic>
        <p:sp>
          <p:nvSpPr>
            <p:cNvPr id="44" name="TextBox 10">
              <a:extLst>
                <a:ext uri="{FF2B5EF4-FFF2-40B4-BE49-F238E27FC236}">
                  <a16:creationId xmlns:a16="http://schemas.microsoft.com/office/drawing/2014/main" id="{8172B07B-CE49-354E-8E41-888FC812878B}"/>
                </a:ext>
              </a:extLst>
            </p:cNvPr>
            <p:cNvSpPr txBox="1"/>
            <p:nvPr/>
          </p:nvSpPr>
          <p:spPr>
            <a:xfrm>
              <a:off x="6576785" y="1998372"/>
              <a:ext cx="114852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Trillion RMB</a:t>
              </a:r>
              <a:endParaRPr kumimoji="0" lang="zh-CN" altLang="en-US" sz="1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45" name="图片 42" descr="黑暗中的灯光&#10;&#10;描述已自动生成">
              <a:extLst>
                <a:ext uri="{FF2B5EF4-FFF2-40B4-BE49-F238E27FC236}">
                  <a16:creationId xmlns:a16="http://schemas.microsoft.com/office/drawing/2014/main" id="{B7D0B5DA-119B-1F4B-8726-F8AF089D0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27035">
              <a:off x="9984596" y="1218671"/>
              <a:ext cx="1726574" cy="973430"/>
            </a:xfrm>
            <a:prstGeom prst="rect">
              <a:avLst/>
            </a:prstGeom>
          </p:spPr>
        </p:pic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EB82E263-BDED-474E-A9EE-A4C26B1510FD}"/>
              </a:ext>
            </a:extLst>
          </p:cNvPr>
          <p:cNvSpPr txBox="1"/>
          <p:nvPr/>
        </p:nvSpPr>
        <p:spPr>
          <a:xfrm>
            <a:off x="-3554" y="6390677"/>
            <a:ext cx="62642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2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zh-CN" alt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n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from the official website of the People's Bank of China.</a:t>
            </a:r>
          </a:p>
          <a:p>
            <a:r>
              <a:rPr lang="en-CN" sz="12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CN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is from CEIC database.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3482" y="231"/>
            <a:ext cx="12192485" cy="6817464"/>
            <a:chOff x="27653" y="-1903038"/>
            <a:chExt cx="12192485" cy="6817464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7653" y="1268702"/>
              <a:ext cx="12144551" cy="3645724"/>
            </a:xfrm>
            <a:prstGeom prst="rect">
              <a:avLst/>
            </a:prstGeom>
          </p:spPr>
        </p:pic>
        <p:sp>
          <p:nvSpPr>
            <p:cNvPr id="13" name="矩形 12"/>
            <p:cNvSpPr/>
            <p:nvPr/>
          </p:nvSpPr>
          <p:spPr>
            <a:xfrm>
              <a:off x="28138" y="-1903038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9" name="矩形: 圆角 103"/>
          <p:cNvSpPr/>
          <p:nvPr>
            <p:custDataLst>
              <p:tags r:id="rId1"/>
            </p:custDataLst>
          </p:nvPr>
        </p:nvSpPr>
        <p:spPr>
          <a:xfrm flipV="1">
            <a:off x="489821" y="1214725"/>
            <a:ext cx="4548505" cy="2773680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perspective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47342" y="1348592"/>
            <a:ext cx="4232874" cy="2491654"/>
          </a:xfrm>
          <a:prstGeom prst="rect">
            <a:avLst/>
          </a:prstGeom>
          <a:scene3d>
            <a:camera prst="perspectiveRight"/>
            <a:lightRig rig="threePt" dir="t"/>
          </a:scene3d>
        </p:spPr>
      </p:pic>
      <p:sp>
        <p:nvSpPr>
          <p:cNvPr id="104" name="矩形: 圆角 103"/>
          <p:cNvSpPr/>
          <p:nvPr>
            <p:custDataLst>
              <p:tags r:id="rId3"/>
            </p:custDataLst>
          </p:nvPr>
        </p:nvSpPr>
        <p:spPr>
          <a:xfrm flipV="1">
            <a:off x="1259235" y="3631535"/>
            <a:ext cx="4548505" cy="2773680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perspective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16715" y="3750280"/>
            <a:ext cx="4232910" cy="2510155"/>
          </a:xfrm>
          <a:prstGeom prst="rect">
            <a:avLst/>
          </a:prstGeom>
          <a:scene3d>
            <a:camera prst="perspectiveRight"/>
            <a:lightRig rig="threePt" dir="t"/>
          </a:scene3d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BCADED56-D4F0-1D42-B4D9-13C9859F494C}"/>
              </a:ext>
            </a:extLst>
          </p:cNvPr>
          <p:cNvGrpSpPr/>
          <p:nvPr/>
        </p:nvGrpSpPr>
        <p:grpSpPr>
          <a:xfrm>
            <a:off x="5402862" y="4152540"/>
            <a:ext cx="6624739" cy="2148473"/>
            <a:chOff x="5402862" y="4444926"/>
            <a:chExt cx="6624739" cy="2148473"/>
          </a:xfrm>
        </p:grpSpPr>
        <p:sp>
          <p:nvSpPr>
            <p:cNvPr id="8" name="文本框 7"/>
            <p:cNvSpPr txBox="1"/>
            <p:nvPr/>
          </p:nvSpPr>
          <p:spPr>
            <a:xfrm>
              <a:off x="5817462" y="4444926"/>
              <a:ext cx="5805209" cy="21484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218565">
                <a:lnSpc>
                  <a:spcPct val="120000"/>
                </a:lnSpc>
                <a:defRPr/>
              </a:pPr>
              <a:r>
                <a:rPr kumimoji="1" lang="en-US" altLang="zh-CN" sz="2800" b="1" dirty="0">
                  <a:gradFill>
                    <a:gsLst>
                      <a:gs pos="21000">
                        <a:schemeClr val="accent3"/>
                      </a:gs>
                      <a:gs pos="100000">
                        <a:schemeClr val="bg1"/>
                      </a:gs>
                    </a:gsLst>
                    <a:lin ang="162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Report to the 20th National</a:t>
              </a:r>
              <a:r>
                <a:rPr kumimoji="1" lang="zh-CN" altLang="en-US" sz="2800" b="1" dirty="0">
                  <a:gradFill>
                    <a:gsLst>
                      <a:gs pos="21000">
                        <a:schemeClr val="accent3"/>
                      </a:gs>
                      <a:gs pos="100000">
                        <a:schemeClr val="bg1"/>
                      </a:gs>
                    </a:gsLst>
                    <a:lin ang="162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 </a:t>
              </a:r>
              <a:r>
                <a:rPr kumimoji="1" lang="en-US" altLang="zh-CN" sz="2800" b="1" dirty="0">
                  <a:gradFill>
                    <a:gsLst>
                      <a:gs pos="21000">
                        <a:schemeClr val="accent3"/>
                      </a:gs>
                      <a:gs pos="100000">
                        <a:schemeClr val="bg1"/>
                      </a:gs>
                    </a:gsLst>
                    <a:lin ang="162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Congress of the CPC</a:t>
              </a:r>
              <a:endParaRPr kumimoji="1" lang="en-US" altLang="zh-CN" sz="19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endParaRPr>
            </a:p>
            <a:p>
              <a:pPr algn="ctr" defTabSz="1218565">
                <a:lnSpc>
                  <a:spcPct val="120000"/>
                </a:lnSpc>
                <a:defRPr/>
              </a:pPr>
              <a:endParaRPr kumimoji="1" lang="en-US" altLang="zh-CN" sz="1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endParaRPr>
            </a:p>
            <a:p>
              <a:pPr marL="0" marR="0" lvl="0" indent="0" algn="ctr" defTabSz="121856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1900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Reinforce</a:t>
              </a:r>
              <a:r>
                <a:rPr kumimoji="1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 the </a:t>
              </a:r>
              <a:r>
                <a:rPr kumimoji="1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financial stability guarantee system </a:t>
              </a:r>
              <a:r>
                <a:rPr kumimoji="1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to guard the bottom line against systemic risks. </a:t>
              </a:r>
              <a:endParaRPr kumimoji="1" lang="en-US" altLang="zh-CN" sz="19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endParaRPr>
            </a:p>
          </p:txBody>
        </p:sp>
        <p:pic>
          <p:nvPicPr>
            <p:cNvPr id="12" name="图片 11" descr="图片包含 盘碟&#10;&#10;描述已自动生成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02862" y="5095496"/>
              <a:ext cx="6624739" cy="677108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172B9C5-4D93-E149-B99F-76DBFF8EB22A}"/>
              </a:ext>
            </a:extLst>
          </p:cNvPr>
          <p:cNvGrpSpPr/>
          <p:nvPr/>
        </p:nvGrpSpPr>
        <p:grpSpPr>
          <a:xfrm>
            <a:off x="5349674" y="1494530"/>
            <a:ext cx="6740786" cy="1982274"/>
            <a:chOff x="5394139" y="1077667"/>
            <a:chExt cx="6740786" cy="1982274"/>
          </a:xfrm>
        </p:grpSpPr>
        <p:sp>
          <p:nvSpPr>
            <p:cNvPr id="5" name="文本框 4"/>
            <p:cNvSpPr txBox="1"/>
            <p:nvPr/>
          </p:nvSpPr>
          <p:spPr>
            <a:xfrm>
              <a:off x="5504180" y="1077667"/>
              <a:ext cx="6511034" cy="198227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defTabSz="1218565">
                <a:lnSpc>
                  <a:spcPct val="120000"/>
                </a:lnSpc>
                <a:defRPr/>
              </a:pPr>
              <a:r>
                <a:rPr kumimoji="1" lang="en-US" altLang="zh-CN" sz="1900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December 2024</a:t>
              </a:r>
              <a:endParaRPr kumimoji="1" lang="en-US" altLang="zh-CN" sz="1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endParaRPr>
            </a:p>
            <a:p>
              <a:pPr algn="ctr" defTabSz="1218565">
                <a:lnSpc>
                  <a:spcPct val="120000"/>
                </a:lnSpc>
                <a:defRPr/>
              </a:pPr>
              <a:r>
                <a:rPr kumimoji="1" lang="en-US" altLang="zh-CN" sz="28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1000">
                        <a:schemeClr val="accent3"/>
                      </a:gs>
                      <a:gs pos="100000">
                        <a:schemeClr val="bg1"/>
                      </a:gs>
                    </a:gsLst>
                    <a:lin ang="162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Central Economic Work Conference</a:t>
              </a:r>
            </a:p>
            <a:p>
              <a:pPr algn="ctr" defTabSz="1218565">
                <a:lnSpc>
                  <a:spcPct val="120000"/>
                </a:lnSpc>
                <a:defRPr/>
              </a:pPr>
              <a:endParaRPr kumimoji="1" lang="en-US" altLang="zh-CN" sz="1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endParaRPr>
            </a:p>
            <a:p>
              <a:pPr algn="ctr" defTabSz="1218565">
                <a:lnSpc>
                  <a:spcPct val="120000"/>
                </a:lnSpc>
                <a:defRPr/>
              </a:pPr>
              <a:r>
                <a:rPr kumimoji="1" lang="en-US" altLang="zh-CN" sz="1900" b="1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Prevent</a:t>
              </a:r>
              <a:r>
                <a:rPr kumimoji="1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 </a:t>
              </a:r>
              <a:r>
                <a:rPr kumimoji="1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systemic financial </a:t>
              </a:r>
              <a:r>
                <a:rPr kumimoji="1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risks brought about by the </a:t>
              </a:r>
            </a:p>
            <a:p>
              <a:pPr algn="ctr" defTabSz="1218565">
                <a:lnSpc>
                  <a:spcPct val="120000"/>
                </a:lnSpc>
                <a:defRPr/>
              </a:pPr>
              <a:r>
                <a:rPr kumimoji="1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large-scale bankruptcy of </a:t>
              </a:r>
              <a:r>
                <a:rPr kumimoji="1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financial institutions</a:t>
              </a:r>
              <a:r>
                <a:rPr kumimoji="1" lang="en-US" altLang="zh-CN" sz="19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  <a:sym typeface="微软雅黑" panose="020B0503020204020204" pitchFamily="34" charset="-122"/>
                </a:rPr>
                <a:t>.</a:t>
              </a:r>
            </a:p>
          </p:txBody>
        </p:sp>
        <p:pic>
          <p:nvPicPr>
            <p:cNvPr id="18" name="图片 17" descr="图片包含 盘碟&#10;&#10;描述已自动生成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4139" y="1592159"/>
              <a:ext cx="6740786" cy="677108"/>
            </a:xfrm>
            <a:prstGeom prst="rect">
              <a:avLst/>
            </a:prstGeom>
          </p:spPr>
        </p:pic>
      </p:grpSp>
      <p:pic>
        <p:nvPicPr>
          <p:cNvPr id="19" name="图片 2">
            <a:extLst>
              <a:ext uri="{FF2B5EF4-FFF2-40B4-BE49-F238E27FC236}">
                <a16:creationId xmlns:a16="http://schemas.microsoft.com/office/drawing/2014/main" id="{82F022B1-FABD-6141-9C58-995AD1BDE2B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20" name="文本框 61">
            <a:extLst>
              <a:ext uri="{FF2B5EF4-FFF2-40B4-BE49-F238E27FC236}">
                <a16:creationId xmlns:a16="http://schemas.microsoft.com/office/drawing/2014/main" id="{B158D147-57A0-9347-BACF-7038A9EC939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844095" y="156170"/>
            <a:ext cx="8869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Market Background: </a:t>
            </a:r>
            <a:r>
              <a:rPr kumimoji="0" lang="en-US" altLang="zh-CN" sz="2800" b="1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Risk Regulation Becomes Stricter</a:t>
            </a:r>
            <a:endParaRPr kumimoji="0" lang="zh-CN" altLang="en-US" sz="2800" b="1" i="1" u="none" strike="noStrike" kern="1200" cap="none" spc="0" normalizeH="0" baseline="0" noProof="0" dirty="0">
              <a:ln>
                <a:noFill/>
              </a:ln>
              <a:gradFill>
                <a:gsLst>
                  <a:gs pos="57000">
                    <a:prstClr val="white"/>
                  </a:gs>
                  <a:gs pos="100000">
                    <a:srgbClr val="F5D69B">
                      <a:lumMod val="60000"/>
                      <a:lumOff val="4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3482" y="231"/>
            <a:ext cx="12192485" cy="6817464"/>
            <a:chOff x="27653" y="-1903038"/>
            <a:chExt cx="12192485" cy="6817464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7653" y="1268702"/>
              <a:ext cx="12144551" cy="3645724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28138" y="-1903038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6974378" y="872836"/>
            <a:ext cx="4819221" cy="5705838"/>
          </a:xfrm>
          <a:prstGeom prst="rect">
            <a:avLst/>
          </a:prstGeom>
          <a:gradFill>
            <a:gsLst>
              <a:gs pos="25000">
                <a:schemeClr val="tx1"/>
              </a:gs>
              <a:gs pos="100000">
                <a:srgbClr val="FABC47">
                  <a:alpha val="23000"/>
                </a:srgbClr>
              </a:gs>
              <a:gs pos="76000">
                <a:schemeClr val="tx1"/>
              </a:gs>
              <a:gs pos="0">
                <a:schemeClr val="accent3">
                  <a:lumMod val="50000"/>
                </a:schemeClr>
              </a:gs>
            </a:gsLst>
            <a:lin ang="3600000" scaled="0"/>
          </a:gradFill>
          <a:ln>
            <a:gradFill>
              <a:gsLst>
                <a:gs pos="0">
                  <a:srgbClr val="FFEA9E"/>
                </a:gs>
                <a:gs pos="100000">
                  <a:srgbClr val="FFEA9E"/>
                </a:gs>
                <a:gs pos="51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3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矩形: 圆角 34"/>
          <p:cNvSpPr/>
          <p:nvPr/>
        </p:nvSpPr>
        <p:spPr>
          <a:xfrm>
            <a:off x="7090752" y="5921581"/>
            <a:ext cx="4586472" cy="603306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34000">
                <a:schemeClr val="tx1">
                  <a:alpha val="0"/>
                </a:schemeClr>
              </a:gs>
            </a:gsLst>
            <a:lin ang="16200000" scaled="0"/>
          </a:gradFill>
          <a:ln w="254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2728867" y="639502"/>
            <a:ext cx="1358150" cy="135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972453" y="5856583"/>
            <a:ext cx="4819221" cy="66633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Higher</a:t>
            </a:r>
            <a:r>
              <a:rPr kumimoji="1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bad debt ratio </a:t>
            </a:r>
          </a:p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Increased</a:t>
            </a:r>
            <a:r>
              <a:rPr kumimoji="1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risk of bankruptcy</a:t>
            </a:r>
            <a:endParaRPr kumimoji="1" lang="en-US" altLang="zh-CN" sz="186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微软雅黑" panose="020B0503020204020204" pitchFamily="34" charset="-122"/>
            </a:endParaRPr>
          </a:p>
        </p:txBody>
      </p:sp>
      <p:pic>
        <p:nvPicPr>
          <p:cNvPr id="1044" name="Picture 20" descr="银保监会：网络借贷风险整治有序推进 风险形势发生根本好转 | 每日经济网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852" y="1129690"/>
            <a:ext cx="2989949" cy="1826861"/>
          </a:xfrm>
          <a:prstGeom prst="rect">
            <a:avLst/>
          </a:prstGeom>
          <a:noFill/>
          <a:scene3d>
            <a:camera prst="perspective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椭圆 2"/>
          <p:cNvSpPr/>
          <p:nvPr/>
        </p:nvSpPr>
        <p:spPr>
          <a:xfrm>
            <a:off x="3941140" y="2083731"/>
            <a:ext cx="1358150" cy="135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805066" y="5238425"/>
            <a:ext cx="1358150" cy="135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3982702" y="3867576"/>
            <a:ext cx="1358150" cy="135815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46" name="Picture 22" descr="专家解读个人破产制度：纵容“老赖”？下半年试点？|界面新闻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431" y="4021982"/>
            <a:ext cx="2993774" cy="1710728"/>
          </a:xfrm>
          <a:prstGeom prst="rect">
            <a:avLst/>
          </a:prstGeom>
          <a:noFill/>
          <a:scene3d>
            <a:camera prst="perspective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: 圆角 35"/>
          <p:cNvSpPr/>
          <p:nvPr/>
        </p:nvSpPr>
        <p:spPr>
          <a:xfrm>
            <a:off x="7087412" y="2889028"/>
            <a:ext cx="4589812" cy="539972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34000">
                <a:schemeClr val="tx1">
                  <a:alpha val="0"/>
                </a:schemeClr>
              </a:gs>
            </a:gsLst>
            <a:lin ang="16200000" scaled="0"/>
          </a:gradFill>
          <a:ln w="254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62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4" name="右箭头 9"/>
          <p:cNvSpPr/>
          <p:nvPr>
            <p:custDataLst>
              <p:tags r:id="rId1"/>
            </p:custDataLst>
          </p:nvPr>
        </p:nvSpPr>
        <p:spPr>
          <a:xfrm>
            <a:off x="5695893" y="3000415"/>
            <a:ext cx="1150346" cy="880110"/>
          </a:xfrm>
          <a:prstGeom prst="rightArrow">
            <a:avLst>
              <a:gd name="adj1" fmla="val 50000"/>
              <a:gd name="adj2" fmla="val 46187"/>
            </a:avLst>
          </a:prstGeom>
          <a:gradFill>
            <a:gsLst>
              <a:gs pos="0">
                <a:srgbClr val="FFC000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" panose="020B0502040204020203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971037" y="2990118"/>
            <a:ext cx="481922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Wrong</a:t>
            </a:r>
            <a:r>
              <a:rPr kumimoji="1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</a:t>
            </a:r>
            <a:r>
              <a:rPr kumimoji="1" lang="en-US" altLang="zh-CN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insurance </a:t>
            </a:r>
            <a:r>
              <a:rPr kumimoji="1" lang="en-US" altLang="zh-CN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for credit</a:t>
            </a:r>
            <a:endParaRPr kumimoji="1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微软雅黑" panose="020B0503020204020204" pitchFamily="34" charset="-122"/>
            </a:endParaRPr>
          </a:p>
        </p:txBody>
      </p:sp>
      <p:pic>
        <p:nvPicPr>
          <p:cNvPr id="7" name="图片 6" descr="28b319ac4a8f547fcc222c8bfd683f687e1ddf1fa0566-HpHPQQ"/>
          <p:cNvPicPr>
            <a:picLocks noGrp="1" noChangeAspect="1"/>
          </p:cNvPicPr>
          <p:nvPr isPhoto="1"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9354190" y="1765480"/>
            <a:ext cx="335220" cy="3411656"/>
          </a:xfrm>
          <a:prstGeom prst="rect">
            <a:avLst/>
          </a:prstGeom>
        </p:spPr>
      </p:pic>
      <p:pic>
        <p:nvPicPr>
          <p:cNvPr id="8" name="图片 7" descr="28b319ac4a8f547fcc222c8bfd683f687e1ddf1fa0566-HpHPQQ"/>
          <p:cNvPicPr>
            <a:picLocks noGrp="1" noChangeAspect="1"/>
          </p:cNvPicPr>
          <p:nvPr isPhoto="1"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9313945" y="4857812"/>
            <a:ext cx="335220" cy="3411656"/>
          </a:xfrm>
          <a:prstGeom prst="rect">
            <a:avLst/>
          </a:prstGeom>
        </p:spPr>
      </p:pic>
      <p:pic>
        <p:nvPicPr>
          <p:cNvPr id="11" name="Picture 16" descr="2019年美国企业信贷市场面临重大考验 - 智堡 Wisbur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1" r="30629"/>
          <a:stretch>
            <a:fillRect/>
          </a:stretch>
        </p:blipFill>
        <p:spPr bwMode="auto">
          <a:xfrm>
            <a:off x="1081039" y="2311171"/>
            <a:ext cx="2616870" cy="259333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454951" y="2807621"/>
            <a:ext cx="386904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Face-to-Face</a:t>
            </a:r>
          </a:p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Review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800" b="1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credit approval </a:t>
            </a:r>
            <a:endParaRPr lang="en-US" sz="16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800" b="1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risk prevention</a:t>
            </a:r>
            <a:r>
              <a:rPr lang="en-CN" sz="1600" b="1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7" name="图片 2">
            <a:extLst>
              <a:ext uri="{FF2B5EF4-FFF2-40B4-BE49-F238E27FC236}">
                <a16:creationId xmlns:a16="http://schemas.microsoft.com/office/drawing/2014/main" id="{6886363C-8244-2040-8522-42FF6CE332AE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38" name="文本框 61">
            <a:extLst>
              <a:ext uri="{FF2B5EF4-FFF2-40B4-BE49-F238E27FC236}">
                <a16:creationId xmlns:a16="http://schemas.microsoft.com/office/drawing/2014/main" id="{8D19C04A-9032-9544-A172-5AF912EBAD71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44095" y="156170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Market Background: </a:t>
            </a:r>
            <a:r>
              <a:rPr kumimoji="0" lang="en-US" altLang="zh-CN" sz="2800" b="1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Face-to-Face Review is the Crucial Part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6241B7F-3FE4-9E4D-B6DF-6787813BB4FD}"/>
              </a:ext>
            </a:extLst>
          </p:cNvPr>
          <p:cNvSpPr txBox="1"/>
          <p:nvPr/>
        </p:nvSpPr>
        <p:spPr>
          <a:xfrm>
            <a:off x="2728867" y="1000336"/>
            <a:ext cx="1358150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 of </a:t>
            </a:r>
          </a:p>
          <a:p>
            <a:pPr algn="ctr"/>
            <a:r>
              <a:rPr lang="en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borrowing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5B41FD3-7D1A-3245-949C-B7673B84CCF4}"/>
              </a:ext>
            </a:extLst>
          </p:cNvPr>
          <p:cNvSpPr txBox="1"/>
          <p:nvPr/>
        </p:nvSpPr>
        <p:spPr>
          <a:xfrm>
            <a:off x="3939320" y="2433306"/>
            <a:ext cx="1358150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Amount of </a:t>
            </a:r>
          </a:p>
          <a:p>
            <a:pPr algn="ctr"/>
            <a:r>
              <a:rPr lang="en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borrowing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6A16AF8-57EB-6C44-AEE7-834F80DA70BB}"/>
              </a:ext>
            </a:extLst>
          </p:cNvPr>
          <p:cNvSpPr txBox="1"/>
          <p:nvPr/>
        </p:nvSpPr>
        <p:spPr>
          <a:xfrm>
            <a:off x="3982217" y="4210881"/>
            <a:ext cx="1358150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pplication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endParaRPr lang="en-C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86F545C-870C-A247-A8EA-E72C0627F1B6}"/>
              </a:ext>
            </a:extLst>
          </p:cNvPr>
          <p:cNvSpPr txBox="1"/>
          <p:nvPr/>
        </p:nvSpPr>
        <p:spPr>
          <a:xfrm>
            <a:off x="2805235" y="5592388"/>
            <a:ext cx="1358150" cy="64633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Repayment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ability</a:t>
            </a:r>
            <a:endParaRPr lang="en-C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3482" y="231"/>
            <a:ext cx="12192485" cy="6817464"/>
            <a:chOff x="27653" y="-1903038"/>
            <a:chExt cx="12192485" cy="6817464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7653" y="1268702"/>
              <a:ext cx="12168518" cy="3645724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28138" y="-1903038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261421" y="5866148"/>
            <a:ext cx="4992855" cy="641909"/>
          </a:xfrm>
          <a:prstGeom prst="rect">
            <a:avLst/>
          </a:prstGeom>
          <a:gradFill>
            <a:gsLst>
              <a:gs pos="100000">
                <a:schemeClr val="tx1"/>
              </a:gs>
              <a:gs pos="20000">
                <a:schemeClr val="tx1"/>
              </a:gs>
              <a:gs pos="0">
                <a:schemeClr val="accent3">
                  <a:lumMod val="50000"/>
                </a:schemeClr>
              </a:gs>
            </a:gsLst>
            <a:lin ang="3600000" scaled="0"/>
          </a:gradFill>
          <a:ln>
            <a:gradFill>
              <a:gsLst>
                <a:gs pos="0">
                  <a:srgbClr val="FFEA9E"/>
                </a:gs>
                <a:gs pos="100000">
                  <a:srgbClr val="FFEA9E"/>
                </a:gs>
                <a:gs pos="51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3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</a:t>
            </a:r>
            <a:r>
              <a:rPr kumimoji="1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Introduce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fewer modalities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</a:t>
            </a:r>
            <a:r>
              <a:rPr kumimoji="1" lang="en-US" altLang="zh-CN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and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incomplete information</a:t>
            </a:r>
          </a:p>
        </p:txBody>
      </p:sp>
      <p:pic>
        <p:nvPicPr>
          <p:cNvPr id="34" name="图片 33"/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16" y="2990194"/>
            <a:ext cx="3652444" cy="3080757"/>
          </a:xfrm>
          <a:prstGeom prst="rect">
            <a:avLst/>
          </a:prstGeom>
          <a:effectLst>
            <a:glow rad="139700">
              <a:schemeClr val="accent4">
                <a:satMod val="175000"/>
                <a:alpha val="40000"/>
              </a:schemeClr>
            </a:glow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51729E7-3239-B345-9A92-E55901C219EF}"/>
              </a:ext>
            </a:extLst>
          </p:cNvPr>
          <p:cNvGrpSpPr/>
          <p:nvPr/>
        </p:nvGrpSpPr>
        <p:grpSpPr>
          <a:xfrm>
            <a:off x="6772746" y="3311954"/>
            <a:ext cx="5116391" cy="799439"/>
            <a:chOff x="6908903" y="3537158"/>
            <a:chExt cx="5116391" cy="799439"/>
          </a:xfrm>
        </p:grpSpPr>
        <p:sp>
          <p:nvSpPr>
            <p:cNvPr id="40" name="平行四边形 39"/>
            <p:cNvSpPr/>
            <p:nvPr/>
          </p:nvSpPr>
          <p:spPr>
            <a:xfrm>
              <a:off x="6908903" y="3537158"/>
              <a:ext cx="5116391" cy="799439"/>
            </a:xfrm>
            <a:prstGeom prst="parallelogram">
              <a:avLst>
                <a:gd name="adj" fmla="val 0"/>
              </a:avLst>
            </a:prstGeom>
            <a:gradFill>
              <a:gsLst>
                <a:gs pos="25000">
                  <a:schemeClr val="tx1">
                    <a:alpha val="0"/>
                  </a:schemeClr>
                </a:gs>
                <a:gs pos="87000">
                  <a:schemeClr val="tx1">
                    <a:alpha val="0"/>
                  </a:schemeClr>
                </a:gs>
                <a:gs pos="58000">
                  <a:srgbClr val="9E0000">
                    <a:alpha val="49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6908903" y="3611893"/>
              <a:ext cx="511639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 algn="dist">
                <a:defRPr sz="2400" b="1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1800" dirty="0">
                  <a:solidFill>
                    <a:schemeClr val="bg1"/>
                  </a:solidFill>
                  <a:latin typeface="Times New Roman" panose="02020603050405020304" pitchFamily="18" charset="0"/>
                  <a:ea typeface="DengXian" panose="02010600030101010101" pitchFamily="2" charset="-122"/>
                </a:rPr>
                <a:t>T</a:t>
              </a:r>
              <a:r>
                <a:rPr lang="en-US" sz="1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</a:rPr>
                <a:t>he lack of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sz="1800" dirty="0">
                  <a:solidFill>
                    <a:srgbClr val="FFC000"/>
                  </a:solidFill>
                  <a:latin typeface="Times New Roman" panose="02020603050405020304" pitchFamily="18" charset="0"/>
                  <a:ea typeface="DengXian" panose="02010600030101010101" pitchFamily="2" charset="-122"/>
                </a:rPr>
                <a:t>E</a:t>
              </a:r>
              <a:r>
                <a:rPr lang="en-US" sz="1800" dirty="0">
                  <a:solidFill>
                    <a:srgbClr val="FFC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</a:rPr>
                <a:t>ffective </a:t>
              </a:r>
              <a:r>
                <a:rPr lang="en-US" sz="1800" dirty="0">
                  <a:solidFill>
                    <a:srgbClr val="FFC000"/>
                  </a:solidFill>
                  <a:latin typeface="Times New Roman" panose="02020603050405020304" pitchFamily="18" charset="0"/>
                  <a:ea typeface="DengXian" panose="02010600030101010101" pitchFamily="2" charset="-122"/>
                </a:rPr>
                <a:t>T</a:t>
              </a:r>
              <a:r>
                <a:rPr lang="en-US" sz="1800" dirty="0">
                  <a:solidFill>
                    <a:srgbClr val="FFC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</a:rPr>
                <a:t>echnological </a:t>
              </a:r>
              <a:r>
                <a:rPr lang="en-US" sz="1800" dirty="0">
                  <a:solidFill>
                    <a:srgbClr val="FFC000"/>
                  </a:solidFill>
                  <a:latin typeface="Times New Roman" panose="02020603050405020304" pitchFamily="18" charset="0"/>
                  <a:ea typeface="DengXian" panose="02010600030101010101" pitchFamily="2" charset="-122"/>
                </a:rPr>
                <a:t>E</a:t>
              </a:r>
              <a:r>
                <a:rPr lang="en-US" sz="1800" dirty="0">
                  <a:solidFill>
                    <a:srgbClr val="FFC000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</a:rPr>
                <a:t>mpowerment</a:t>
              </a:r>
              <a:r>
                <a:rPr lang="en-CN" sz="1600" dirty="0">
                  <a:solidFill>
                    <a:schemeClr val="bg1"/>
                  </a:solidFill>
                  <a:effectLst/>
                </a:rPr>
                <a:t> </a:t>
              </a:r>
            </a:p>
          </p:txBody>
        </p:sp>
      </p:grpSp>
      <p:pic>
        <p:nvPicPr>
          <p:cNvPr id="1028" name="Picture 4" descr="不平衡数据采样方法整理_数据不平衡下采样_renee-0327的博客-CSDN博客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6177" y="4307206"/>
            <a:ext cx="2566916" cy="1367896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8CC0C39-CA02-9448-9479-16CB47D4E060}"/>
              </a:ext>
            </a:extLst>
          </p:cNvPr>
          <p:cNvGrpSpPr/>
          <p:nvPr/>
        </p:nvGrpSpPr>
        <p:grpSpPr>
          <a:xfrm>
            <a:off x="2732363" y="1051740"/>
            <a:ext cx="6727273" cy="2120231"/>
            <a:chOff x="2668043" y="967003"/>
            <a:chExt cx="6727273" cy="2120231"/>
          </a:xfrm>
        </p:grpSpPr>
        <p:sp>
          <p:nvSpPr>
            <p:cNvPr id="37" name="平行四边形 36"/>
            <p:cNvSpPr/>
            <p:nvPr/>
          </p:nvSpPr>
          <p:spPr>
            <a:xfrm>
              <a:off x="2793848" y="967003"/>
              <a:ext cx="6475665" cy="2120231"/>
            </a:xfrm>
            <a:prstGeom prst="parallelogram">
              <a:avLst>
                <a:gd name="adj" fmla="val 0"/>
              </a:avLst>
            </a:prstGeom>
            <a:gradFill>
              <a:gsLst>
                <a:gs pos="18000">
                  <a:schemeClr val="tx1">
                    <a:alpha val="0"/>
                  </a:schemeClr>
                </a:gs>
                <a:gs pos="54000">
                  <a:srgbClr val="480000">
                    <a:alpha val="86000"/>
                  </a:srgbClr>
                </a:gs>
                <a:gs pos="88000">
                  <a:schemeClr val="tx1">
                    <a:alpha val="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5" name="文本框 44"/>
            <p:cNvSpPr txBox="1"/>
            <p:nvPr>
              <p:custDataLst>
                <p:tags r:id="rId2"/>
              </p:custDataLst>
            </p:nvPr>
          </p:nvSpPr>
          <p:spPr>
            <a:xfrm>
              <a:off x="2668043" y="980677"/>
              <a:ext cx="6727273" cy="209288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 algn="dist">
                <a:defRPr sz="2400" b="1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Scale of 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Professional Loan Fraudsters 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in China is 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LARGE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  <a:p>
              <a:pPr algn="ctr">
                <a:defRPr/>
              </a:pPr>
              <a:endPara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5D69B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5D69B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06-23 adjudicated Load Fraud 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63936</a:t>
              </a:r>
            </a:p>
            <a:p>
              <a:pPr algn="ctr"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  <a:p>
              <a:pPr algn="ctr"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cumulative amount of loans fraudulently obtained</a:t>
              </a:r>
              <a:endParaRPr lang="en-US" altLang="zh-CN" sz="28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Exceeding 14000</a:t>
              </a:r>
              <a:r>
                <a:rPr lang="en-US" altLang="zh-CN" sz="28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Billion RMB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</p:txBody>
        </p:sp>
      </p:grpSp>
      <p:pic>
        <p:nvPicPr>
          <p:cNvPr id="33" name="图片 2">
            <a:extLst>
              <a:ext uri="{FF2B5EF4-FFF2-40B4-BE49-F238E27FC236}">
                <a16:creationId xmlns:a16="http://schemas.microsoft.com/office/drawing/2014/main" id="{F323E32B-7319-5043-B48D-2DEC9EE5E969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36" name="文本框 61">
            <a:extLst>
              <a:ext uri="{FF2B5EF4-FFF2-40B4-BE49-F238E27FC236}">
                <a16:creationId xmlns:a16="http://schemas.microsoft.com/office/drawing/2014/main" id="{2CC3F120-6075-B540-A7CE-C813BA4A6E39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4095" y="156170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2800" b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Market Pain Point 1: </a:t>
            </a:r>
            <a:r>
              <a:rPr lang="en-US" altLang="zh-CN" sz="2800" b="1" i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Inaccurate</a:t>
            </a:r>
            <a:endParaRPr kumimoji="0" lang="en-US" altLang="zh-CN" sz="2800" b="1" i="1" strike="noStrike" kern="1200" cap="none" spc="0" normalizeH="0" baseline="0" noProof="0" dirty="0">
              <a:ln>
                <a:noFill/>
              </a:ln>
              <a:gradFill>
                <a:gsLst>
                  <a:gs pos="57000">
                    <a:prstClr val="white"/>
                  </a:gs>
                  <a:gs pos="100000">
                    <a:srgbClr val="F5D69B">
                      <a:lumMod val="60000"/>
                      <a:lumOff val="4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1" name="矩形 41">
            <a:extLst>
              <a:ext uri="{FF2B5EF4-FFF2-40B4-BE49-F238E27FC236}">
                <a16:creationId xmlns:a16="http://schemas.microsoft.com/office/drawing/2014/main" id="{D80423E3-708B-5842-B7A0-F637814D017A}"/>
              </a:ext>
            </a:extLst>
          </p:cNvPr>
          <p:cNvSpPr/>
          <p:nvPr/>
        </p:nvSpPr>
        <p:spPr>
          <a:xfrm>
            <a:off x="6963208" y="5866147"/>
            <a:ext cx="4992855" cy="641909"/>
          </a:xfrm>
          <a:prstGeom prst="rect">
            <a:avLst/>
          </a:prstGeom>
          <a:gradFill>
            <a:gsLst>
              <a:gs pos="100000">
                <a:schemeClr val="tx1"/>
              </a:gs>
              <a:gs pos="20000">
                <a:schemeClr val="tx1"/>
              </a:gs>
              <a:gs pos="0">
                <a:schemeClr val="accent3">
                  <a:lumMod val="50000"/>
                </a:schemeClr>
              </a:gs>
            </a:gsLst>
            <a:lin ang="3600000" scaled="0"/>
          </a:gradFill>
          <a:ln>
            <a:gradFill>
              <a:gsLst>
                <a:gs pos="0">
                  <a:srgbClr val="FFEA9E"/>
                </a:gs>
                <a:gs pos="100000">
                  <a:srgbClr val="FFEA9E"/>
                </a:gs>
                <a:gs pos="51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30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b="1" dirty="0">
                <a:solidFill>
                  <a:srgbClr val="FFC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D</a:t>
            </a:r>
            <a:r>
              <a:rPr kumimoji="1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ata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 imbalance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in the credit industry makes it </a:t>
            </a:r>
            <a:r>
              <a:rPr kumimoji="1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微软雅黑" panose="020B0503020204020204" pitchFamily="34" charset="-122"/>
              </a:rPr>
              <a:t>difficult to train risk assessment models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967" y="3171971"/>
            <a:ext cx="12127549" cy="3645724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3967" y="231"/>
            <a:ext cx="12192000" cy="5518932"/>
          </a:xfrm>
          <a:prstGeom prst="rect">
            <a:avLst/>
          </a:prstGeom>
          <a:gradFill>
            <a:gsLst>
              <a:gs pos="0">
                <a:schemeClr val="tx1"/>
              </a:gs>
              <a:gs pos="46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平行四边形 16"/>
          <p:cNvSpPr/>
          <p:nvPr/>
        </p:nvSpPr>
        <p:spPr>
          <a:xfrm>
            <a:off x="3084991" y="885831"/>
            <a:ext cx="6069952" cy="582984"/>
          </a:xfrm>
          <a:prstGeom prst="parallelogram">
            <a:avLst>
              <a:gd name="adj" fmla="val 44826"/>
            </a:avLst>
          </a:prstGeom>
          <a:gradFill>
            <a:gsLst>
              <a:gs pos="18000">
                <a:schemeClr val="tx1">
                  <a:alpha val="0"/>
                </a:schemeClr>
              </a:gs>
              <a:gs pos="54000">
                <a:srgbClr val="480000">
                  <a:alpha val="86000"/>
                </a:srgbClr>
              </a:gs>
              <a:gs pos="88000">
                <a:schemeClr val="tx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Existing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technologies are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Costly to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</a:t>
            </a: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117987" y="5208307"/>
            <a:ext cx="2967004" cy="93358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cost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glow rad="101600">
                    <a:srgbClr val="C00000">
                      <a:alpha val="60000"/>
                    </a:srgbClr>
                  </a:glow>
                </a:effectLst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Stay in High</a:t>
            </a:r>
          </a:p>
        </p:txBody>
      </p:sp>
      <p:sp>
        <p:nvSpPr>
          <p:cNvPr id="12" name="文本框 11"/>
          <p:cNvSpPr txBox="1"/>
          <p:nvPr>
            <p:custDataLst>
              <p:tags r:id="rId3"/>
            </p:custDataLst>
          </p:nvPr>
        </p:nvSpPr>
        <p:spPr>
          <a:xfrm>
            <a:off x="126356" y="2825809"/>
            <a:ext cx="2942924" cy="896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biometrics need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dirty="0">
                <a:solidFill>
                  <a:srgbClr val="FFC000"/>
                </a:solidFill>
                <a:effectLst>
                  <a:glow rad="101600">
                    <a:srgbClr val="C00000">
                      <a:alpha val="60000"/>
                    </a:srgb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Specific Device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0440685" y="1679770"/>
            <a:ext cx="17625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Low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cost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Poor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identification security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High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restrictive conditions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117987" y="4374771"/>
            <a:ext cx="2942924" cy="1927225"/>
          </a:xfrm>
          <a:prstGeom prst="roundRect">
            <a:avLst>
              <a:gd name="adj" fmla="val 10197"/>
            </a:avLst>
          </a:prstGeom>
          <a:noFill/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8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117987" y="1958590"/>
            <a:ext cx="2942924" cy="1853744"/>
          </a:xfrm>
          <a:prstGeom prst="roundRect">
            <a:avLst>
              <a:gd name="adj" fmla="val 12183"/>
            </a:avLst>
          </a:prstGeom>
          <a:noFill/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Graphic 8" descr="研究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329157" y="4531569"/>
            <a:ext cx="520584" cy="520584"/>
          </a:xfrm>
          <a:prstGeom prst="rect">
            <a:avLst/>
          </a:prstGeom>
        </p:spPr>
      </p:pic>
      <p:sp>
        <p:nvSpPr>
          <p:cNvPr id="45" name="analytics_248252"/>
          <p:cNvSpPr>
            <a:spLocks noChangeAspect="1"/>
          </p:cNvSpPr>
          <p:nvPr/>
        </p:nvSpPr>
        <p:spPr bwMode="auto">
          <a:xfrm>
            <a:off x="1363838" y="2154097"/>
            <a:ext cx="473118" cy="472402"/>
          </a:xfrm>
          <a:custGeom>
            <a:avLst/>
            <a:gdLst>
              <a:gd name="T0" fmla="*/ 0 w 5748"/>
              <a:gd name="T1" fmla="*/ 0 h 5748"/>
              <a:gd name="T2" fmla="*/ 0 w 5748"/>
              <a:gd name="T3" fmla="*/ 5748 h 5748"/>
              <a:gd name="T4" fmla="*/ 5748 w 5748"/>
              <a:gd name="T5" fmla="*/ 5748 h 5748"/>
              <a:gd name="T6" fmla="*/ 5748 w 5748"/>
              <a:gd name="T7" fmla="*/ 0 h 5748"/>
              <a:gd name="T8" fmla="*/ 0 w 5748"/>
              <a:gd name="T9" fmla="*/ 0 h 5748"/>
              <a:gd name="T10" fmla="*/ 2874 w 5748"/>
              <a:gd name="T11" fmla="*/ 4569 h 5748"/>
              <a:gd name="T12" fmla="*/ 1217 w 5748"/>
              <a:gd name="T13" fmla="*/ 2911 h 5748"/>
              <a:gd name="T14" fmla="*/ 2874 w 5748"/>
              <a:gd name="T15" fmla="*/ 1254 h 5748"/>
              <a:gd name="T16" fmla="*/ 4531 w 5748"/>
              <a:gd name="T17" fmla="*/ 2911 h 5748"/>
              <a:gd name="T18" fmla="*/ 2874 w 5748"/>
              <a:gd name="T19" fmla="*/ 4569 h 5748"/>
              <a:gd name="T20" fmla="*/ 224 w 5748"/>
              <a:gd name="T21" fmla="*/ 224 h 5748"/>
              <a:gd name="T22" fmla="*/ 2762 w 5748"/>
              <a:gd name="T23" fmla="*/ 224 h 5748"/>
              <a:gd name="T24" fmla="*/ 2762 w 5748"/>
              <a:gd name="T25" fmla="*/ 1108 h 5748"/>
              <a:gd name="T26" fmla="*/ 1074 w 5748"/>
              <a:gd name="T27" fmla="*/ 2762 h 5748"/>
              <a:gd name="T28" fmla="*/ 224 w 5748"/>
              <a:gd name="T29" fmla="*/ 2762 h 5748"/>
              <a:gd name="T30" fmla="*/ 224 w 5748"/>
              <a:gd name="T31" fmla="*/ 224 h 5748"/>
              <a:gd name="T32" fmla="*/ 224 w 5748"/>
              <a:gd name="T33" fmla="*/ 2986 h 5748"/>
              <a:gd name="T34" fmla="*/ 1069 w 5748"/>
              <a:gd name="T35" fmla="*/ 2986 h 5748"/>
              <a:gd name="T36" fmla="*/ 2440 w 5748"/>
              <a:gd name="T37" fmla="*/ 4665 h 5748"/>
              <a:gd name="T38" fmla="*/ 1263 w 5748"/>
              <a:gd name="T39" fmla="*/ 5524 h 5748"/>
              <a:gd name="T40" fmla="*/ 224 w 5748"/>
              <a:gd name="T41" fmla="*/ 5524 h 5748"/>
              <a:gd name="T42" fmla="*/ 224 w 5748"/>
              <a:gd name="T43" fmla="*/ 2986 h 5748"/>
              <a:gd name="T44" fmla="*/ 224 w 5748"/>
              <a:gd name="T45" fmla="*/ 2986 h 5748"/>
              <a:gd name="T46" fmla="*/ 2621 w 5748"/>
              <a:gd name="T47" fmla="*/ 5524 h 5748"/>
              <a:gd name="T48" fmla="*/ 2621 w 5748"/>
              <a:gd name="T49" fmla="*/ 4700 h 5748"/>
              <a:gd name="T50" fmla="*/ 2762 w 5748"/>
              <a:gd name="T51" fmla="*/ 4714 h 5748"/>
              <a:gd name="T52" fmla="*/ 2762 w 5748"/>
              <a:gd name="T53" fmla="*/ 5524 h 5748"/>
              <a:gd name="T54" fmla="*/ 2621 w 5748"/>
              <a:gd name="T55" fmla="*/ 5524 h 5748"/>
              <a:gd name="T56" fmla="*/ 2986 w 5748"/>
              <a:gd name="T57" fmla="*/ 4714 h 5748"/>
              <a:gd name="T58" fmla="*/ 3123 w 5748"/>
              <a:gd name="T59" fmla="*/ 4701 h 5748"/>
              <a:gd name="T60" fmla="*/ 3123 w 5748"/>
              <a:gd name="T61" fmla="*/ 5524 h 5748"/>
              <a:gd name="T62" fmla="*/ 2986 w 5748"/>
              <a:gd name="T63" fmla="*/ 5524 h 5748"/>
              <a:gd name="T64" fmla="*/ 2986 w 5748"/>
              <a:gd name="T65" fmla="*/ 4714 h 5748"/>
              <a:gd name="T66" fmla="*/ 5524 w 5748"/>
              <a:gd name="T67" fmla="*/ 5524 h 5748"/>
              <a:gd name="T68" fmla="*/ 4397 w 5748"/>
              <a:gd name="T69" fmla="*/ 5524 h 5748"/>
              <a:gd name="T70" fmla="*/ 3311 w 5748"/>
              <a:gd name="T71" fmla="*/ 4664 h 5748"/>
              <a:gd name="T72" fmla="*/ 4679 w 5748"/>
              <a:gd name="T73" fmla="*/ 2986 h 5748"/>
              <a:gd name="T74" fmla="*/ 5524 w 5748"/>
              <a:gd name="T75" fmla="*/ 2986 h 5748"/>
              <a:gd name="T76" fmla="*/ 5524 w 5748"/>
              <a:gd name="T77" fmla="*/ 5524 h 5748"/>
              <a:gd name="T78" fmla="*/ 5524 w 5748"/>
              <a:gd name="T79" fmla="*/ 2762 h 5748"/>
              <a:gd name="T80" fmla="*/ 4674 w 5748"/>
              <a:gd name="T81" fmla="*/ 2762 h 5748"/>
              <a:gd name="T82" fmla="*/ 2986 w 5748"/>
              <a:gd name="T83" fmla="*/ 1108 h 5748"/>
              <a:gd name="T84" fmla="*/ 2986 w 5748"/>
              <a:gd name="T85" fmla="*/ 224 h 5748"/>
              <a:gd name="T86" fmla="*/ 5524 w 5748"/>
              <a:gd name="T87" fmla="*/ 224 h 5748"/>
              <a:gd name="T88" fmla="*/ 5524 w 5748"/>
              <a:gd name="T89" fmla="*/ 2762 h 5748"/>
              <a:gd name="T90" fmla="*/ 4245 w 5748"/>
              <a:gd name="T91" fmla="*/ 2919 h 5748"/>
              <a:gd name="T92" fmla="*/ 2881 w 5748"/>
              <a:gd name="T93" fmla="*/ 4282 h 5748"/>
              <a:gd name="T94" fmla="*/ 1518 w 5748"/>
              <a:gd name="T95" fmla="*/ 2919 h 5748"/>
              <a:gd name="T96" fmla="*/ 2881 w 5748"/>
              <a:gd name="T97" fmla="*/ 1555 h 5748"/>
              <a:gd name="T98" fmla="*/ 4245 w 5748"/>
              <a:gd name="T99" fmla="*/ 2919 h 57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748" h="5748">
                <a:moveTo>
                  <a:pt x="0" y="0"/>
                </a:moveTo>
                <a:lnTo>
                  <a:pt x="0" y="5748"/>
                </a:lnTo>
                <a:lnTo>
                  <a:pt x="5748" y="5748"/>
                </a:lnTo>
                <a:lnTo>
                  <a:pt x="5748" y="0"/>
                </a:lnTo>
                <a:lnTo>
                  <a:pt x="0" y="0"/>
                </a:lnTo>
                <a:close/>
                <a:moveTo>
                  <a:pt x="2874" y="4569"/>
                </a:moveTo>
                <a:cubicBezTo>
                  <a:pt x="1960" y="4569"/>
                  <a:pt x="1217" y="3825"/>
                  <a:pt x="1217" y="2911"/>
                </a:cubicBezTo>
                <a:cubicBezTo>
                  <a:pt x="1217" y="1997"/>
                  <a:pt x="1960" y="1254"/>
                  <a:pt x="2874" y="1254"/>
                </a:cubicBezTo>
                <a:cubicBezTo>
                  <a:pt x="3788" y="1254"/>
                  <a:pt x="4531" y="1997"/>
                  <a:pt x="4531" y="2911"/>
                </a:cubicBezTo>
                <a:cubicBezTo>
                  <a:pt x="4531" y="3825"/>
                  <a:pt x="3788" y="4569"/>
                  <a:pt x="2874" y="4569"/>
                </a:cubicBezTo>
                <a:close/>
                <a:moveTo>
                  <a:pt x="224" y="224"/>
                </a:moveTo>
                <a:lnTo>
                  <a:pt x="2762" y="224"/>
                </a:lnTo>
                <a:lnTo>
                  <a:pt x="2762" y="1108"/>
                </a:lnTo>
                <a:cubicBezTo>
                  <a:pt x="1867" y="1163"/>
                  <a:pt x="1147" y="1872"/>
                  <a:pt x="1074" y="2762"/>
                </a:cubicBezTo>
                <a:lnTo>
                  <a:pt x="224" y="2762"/>
                </a:lnTo>
                <a:lnTo>
                  <a:pt x="224" y="224"/>
                </a:lnTo>
                <a:close/>
                <a:moveTo>
                  <a:pt x="224" y="2986"/>
                </a:moveTo>
                <a:lnTo>
                  <a:pt x="1069" y="2986"/>
                </a:lnTo>
                <a:cubicBezTo>
                  <a:pt x="1102" y="3800"/>
                  <a:pt x="1676" y="4476"/>
                  <a:pt x="2440" y="4665"/>
                </a:cubicBezTo>
                <a:cubicBezTo>
                  <a:pt x="1875" y="4847"/>
                  <a:pt x="1439" y="5313"/>
                  <a:pt x="1263" y="5524"/>
                </a:cubicBezTo>
                <a:lnTo>
                  <a:pt x="224" y="5524"/>
                </a:lnTo>
                <a:lnTo>
                  <a:pt x="224" y="2986"/>
                </a:lnTo>
                <a:lnTo>
                  <a:pt x="224" y="2986"/>
                </a:lnTo>
                <a:close/>
                <a:moveTo>
                  <a:pt x="2621" y="5524"/>
                </a:moveTo>
                <a:lnTo>
                  <a:pt x="2621" y="4700"/>
                </a:lnTo>
                <a:cubicBezTo>
                  <a:pt x="2667" y="4707"/>
                  <a:pt x="2714" y="4711"/>
                  <a:pt x="2762" y="4714"/>
                </a:cubicBezTo>
                <a:lnTo>
                  <a:pt x="2762" y="5524"/>
                </a:lnTo>
                <a:lnTo>
                  <a:pt x="2621" y="5524"/>
                </a:lnTo>
                <a:close/>
                <a:moveTo>
                  <a:pt x="2986" y="4714"/>
                </a:moveTo>
                <a:cubicBezTo>
                  <a:pt x="3032" y="4711"/>
                  <a:pt x="3078" y="4707"/>
                  <a:pt x="3123" y="4701"/>
                </a:cubicBezTo>
                <a:lnTo>
                  <a:pt x="3123" y="5524"/>
                </a:lnTo>
                <a:lnTo>
                  <a:pt x="2986" y="5524"/>
                </a:lnTo>
                <a:lnTo>
                  <a:pt x="2986" y="4714"/>
                </a:lnTo>
                <a:close/>
                <a:moveTo>
                  <a:pt x="5524" y="5524"/>
                </a:moveTo>
                <a:lnTo>
                  <a:pt x="4397" y="5524"/>
                </a:lnTo>
                <a:cubicBezTo>
                  <a:pt x="3986" y="4979"/>
                  <a:pt x="3552" y="4753"/>
                  <a:pt x="3311" y="4664"/>
                </a:cubicBezTo>
                <a:cubicBezTo>
                  <a:pt x="4074" y="4474"/>
                  <a:pt x="4646" y="3798"/>
                  <a:pt x="4679" y="2986"/>
                </a:cubicBezTo>
                <a:lnTo>
                  <a:pt x="5524" y="2986"/>
                </a:lnTo>
                <a:lnTo>
                  <a:pt x="5524" y="5524"/>
                </a:lnTo>
                <a:close/>
                <a:moveTo>
                  <a:pt x="5524" y="2762"/>
                </a:moveTo>
                <a:lnTo>
                  <a:pt x="4674" y="2762"/>
                </a:lnTo>
                <a:cubicBezTo>
                  <a:pt x="4601" y="1872"/>
                  <a:pt x="3881" y="1163"/>
                  <a:pt x="2986" y="1108"/>
                </a:cubicBezTo>
                <a:lnTo>
                  <a:pt x="2986" y="224"/>
                </a:lnTo>
                <a:lnTo>
                  <a:pt x="5524" y="224"/>
                </a:lnTo>
                <a:lnTo>
                  <a:pt x="5524" y="2762"/>
                </a:lnTo>
                <a:close/>
                <a:moveTo>
                  <a:pt x="4245" y="2919"/>
                </a:moveTo>
                <a:cubicBezTo>
                  <a:pt x="4245" y="3672"/>
                  <a:pt x="3634" y="4282"/>
                  <a:pt x="2881" y="4282"/>
                </a:cubicBezTo>
                <a:cubicBezTo>
                  <a:pt x="2128" y="4282"/>
                  <a:pt x="1518" y="3672"/>
                  <a:pt x="1518" y="2919"/>
                </a:cubicBezTo>
                <a:cubicBezTo>
                  <a:pt x="1518" y="2166"/>
                  <a:pt x="2128" y="1555"/>
                  <a:pt x="2881" y="1555"/>
                </a:cubicBezTo>
                <a:cubicBezTo>
                  <a:pt x="3634" y="1555"/>
                  <a:pt x="4245" y="2166"/>
                  <a:pt x="4245" y="2919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FFC000"/>
            </a:solidFill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61FB148-2130-4B42-BCF3-D086137A3C4C}"/>
              </a:ext>
            </a:extLst>
          </p:cNvPr>
          <p:cNvGrpSpPr/>
          <p:nvPr/>
        </p:nvGrpSpPr>
        <p:grpSpPr>
          <a:xfrm>
            <a:off x="3414739" y="4449807"/>
            <a:ext cx="8687087" cy="1777152"/>
            <a:chOff x="3522647" y="4426057"/>
            <a:chExt cx="8687087" cy="1777152"/>
          </a:xfrm>
        </p:grpSpPr>
        <p:sp>
          <p:nvSpPr>
            <p:cNvPr id="30" name="文本框 29"/>
            <p:cNvSpPr txBox="1"/>
            <p:nvPr/>
          </p:nvSpPr>
          <p:spPr>
            <a:xfrm>
              <a:off x="3522647" y="4575148"/>
              <a:ext cx="5198557" cy="338554"/>
            </a:xfrm>
            <a:prstGeom prst="rect">
              <a:avLst/>
            </a:prstGeom>
            <a:gradFill>
              <a:gsLst>
                <a:gs pos="0">
                  <a:srgbClr val="3C0303"/>
                </a:gs>
                <a:gs pos="100000">
                  <a:schemeClr val="tx1"/>
                </a:gs>
              </a:gsLst>
              <a:lin ang="0" scaled="0"/>
            </a:gra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Privacy and Compliance </a:t>
              </a: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Limitations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522647" y="5740669"/>
              <a:ext cx="5198557" cy="338554"/>
            </a:xfrm>
            <a:prstGeom prst="rect">
              <a:avLst/>
            </a:prstGeom>
            <a:gradFill>
              <a:gsLst>
                <a:gs pos="0">
                  <a:srgbClr val="3C0303"/>
                </a:gs>
                <a:gs pos="100000">
                  <a:schemeClr val="tx1"/>
                </a:gs>
              </a:gsLst>
              <a:lin ang="0" scaled="0"/>
            </a:gra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600" b="1" dirty="0">
                  <a:solidFill>
                    <a:srgbClr val="FFC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Q</a:t>
              </a:r>
              <a:r>
                <a:rPr kumimoji="0" lang="en-US" altLang="zh-CN" sz="1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uality</a:t>
              </a: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and Authenticity </a:t>
              </a:r>
              <a:r>
                <a:rPr kumimoji="0" lang="en-US" altLang="zh-CN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verification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0401141" y="4426057"/>
              <a:ext cx="17625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dirty="0">
                  <a:solidFill>
                    <a:prstClr val="white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Difficult to </a:t>
              </a:r>
              <a:r>
                <a:rPr lang="en-US" altLang="zh-CN" b="1" dirty="0">
                  <a:solidFill>
                    <a:srgbClr val="FFC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Collect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0447167" y="5556878"/>
              <a:ext cx="17625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Difficult to 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Process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6" name="箭头: 五边形 45"/>
            <p:cNvSpPr/>
            <p:nvPr/>
          </p:nvSpPr>
          <p:spPr>
            <a:xfrm>
              <a:off x="9927213" y="4561367"/>
              <a:ext cx="463884" cy="369332"/>
            </a:xfrm>
            <a:prstGeom prst="homePlate">
              <a:avLst>
                <a:gd name="adj" fmla="val 82798"/>
              </a:avLst>
            </a:prstGeom>
            <a:gradFill>
              <a:gsLst>
                <a:gs pos="0">
                  <a:srgbClr val="FFC000"/>
                </a:gs>
                <a:gs pos="100000">
                  <a:schemeClr val="accent3">
                    <a:lumMod val="50000"/>
                    <a:alpha val="44000"/>
                  </a:schemeClr>
                </a:gs>
              </a:gsLst>
              <a:lin ang="108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7" name="箭头: 五边形 46"/>
            <p:cNvSpPr/>
            <p:nvPr/>
          </p:nvSpPr>
          <p:spPr>
            <a:xfrm>
              <a:off x="9965644" y="5719722"/>
              <a:ext cx="463884" cy="369332"/>
            </a:xfrm>
            <a:prstGeom prst="homePlate">
              <a:avLst>
                <a:gd name="adj" fmla="val 82798"/>
              </a:avLst>
            </a:prstGeom>
            <a:gradFill>
              <a:gsLst>
                <a:gs pos="0">
                  <a:srgbClr val="FFC000"/>
                </a:gs>
                <a:gs pos="100000">
                  <a:schemeClr val="accent3">
                    <a:lumMod val="50000"/>
                    <a:alpha val="44000"/>
                  </a:schemeClr>
                </a:gs>
              </a:gsLst>
              <a:lin ang="108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55" name="图片 54"/>
          <p:cNvPicPr>
            <a:picLocks noChangeAspect="1"/>
          </p:cNvPicPr>
          <p:nvPr/>
        </p:nvPicPr>
        <p:blipFill rotWithShape="1">
          <a:blip r:embed="rId11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 rot="5400000">
            <a:off x="10700666" y="6772180"/>
            <a:ext cx="1217591" cy="1438105"/>
          </a:xfrm>
          <a:prstGeom prst="rect">
            <a:avLst/>
          </a:prstGeom>
        </p:spPr>
      </p:pic>
      <p:pic>
        <p:nvPicPr>
          <p:cNvPr id="49" name="图片 2">
            <a:extLst>
              <a:ext uri="{FF2B5EF4-FFF2-40B4-BE49-F238E27FC236}">
                <a16:creationId xmlns:a16="http://schemas.microsoft.com/office/drawing/2014/main" id="{F1C6CD55-C01C-7A43-B63B-1C176AA3F2B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50" name="文本框 61">
            <a:extLst>
              <a:ext uri="{FF2B5EF4-FFF2-40B4-BE49-F238E27FC236}">
                <a16:creationId xmlns:a16="http://schemas.microsoft.com/office/drawing/2014/main" id="{7F898E22-E5D3-964B-82F2-8B544BB0F90A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844095" y="156170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2800" b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Market Pain Point 2: </a:t>
            </a:r>
            <a:r>
              <a:rPr lang="en-US" altLang="zh-CN" sz="2800" b="1" i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Not</a:t>
            </a:r>
            <a:r>
              <a:rPr lang="zh-CN" altLang="en-US" sz="2800" b="1" i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b="1" i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Affordable</a:t>
            </a:r>
            <a:endParaRPr kumimoji="0" lang="en-US" altLang="zh-CN" sz="2800" b="1" i="1" strike="noStrike" kern="1200" cap="none" spc="0" normalizeH="0" baseline="0" noProof="0" dirty="0">
              <a:ln>
                <a:noFill/>
              </a:ln>
              <a:gradFill>
                <a:gsLst>
                  <a:gs pos="57000">
                    <a:prstClr val="white"/>
                  </a:gs>
                  <a:gs pos="100000">
                    <a:srgbClr val="F5D69B">
                      <a:lumMod val="60000"/>
                      <a:lumOff val="4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7FFE8C4-9B2E-FF4B-88E7-DB86E81E6295}"/>
              </a:ext>
            </a:extLst>
          </p:cNvPr>
          <p:cNvGrpSpPr/>
          <p:nvPr/>
        </p:nvGrpSpPr>
        <p:grpSpPr>
          <a:xfrm>
            <a:off x="3166095" y="1770637"/>
            <a:ext cx="9025905" cy="2218833"/>
            <a:chOff x="3177347" y="1820172"/>
            <a:chExt cx="9025905" cy="2218833"/>
          </a:xfrm>
        </p:grpSpPr>
        <p:sp>
          <p:nvSpPr>
            <p:cNvPr id="13" name="文本框 12"/>
            <p:cNvSpPr txBox="1"/>
            <p:nvPr/>
          </p:nvSpPr>
          <p:spPr>
            <a:xfrm>
              <a:off x="3183069" y="2079880"/>
              <a:ext cx="2362382" cy="369332"/>
            </a:xfrm>
            <a:prstGeom prst="rect">
              <a:avLst/>
            </a:prstGeom>
            <a:gradFill>
              <a:gsLst>
                <a:gs pos="0">
                  <a:srgbClr val="3C0303"/>
                </a:gs>
                <a:gs pos="100000">
                  <a:schemeClr val="tx1"/>
                </a:gs>
              </a:gsLst>
              <a:lin ang="0" scaled="0"/>
            </a:gra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2D</a:t>
              </a: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Face</a:t>
              </a: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Recognition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6524631" y="2079880"/>
              <a:ext cx="17380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F5D69B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2D camera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5D69B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0753" y="2914938"/>
              <a:ext cx="1738091" cy="1031071"/>
            </a:xfrm>
            <a:prstGeom prst="rect">
              <a:avLst/>
            </a:prstGeom>
          </p:spPr>
        </p:pic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6187" y="1820172"/>
              <a:ext cx="1139230" cy="854916"/>
            </a:xfrm>
            <a:prstGeom prst="rect">
              <a:avLst/>
            </a:prstGeom>
          </p:spPr>
        </p:pic>
        <p:sp>
          <p:nvSpPr>
            <p:cNvPr id="43" name="箭头: 五边形 42"/>
            <p:cNvSpPr/>
            <p:nvPr/>
          </p:nvSpPr>
          <p:spPr>
            <a:xfrm>
              <a:off x="5661767" y="2120906"/>
              <a:ext cx="868465" cy="253451"/>
            </a:xfrm>
            <a:prstGeom prst="homePlate">
              <a:avLst>
                <a:gd name="adj" fmla="val 82798"/>
              </a:avLst>
            </a:prstGeom>
            <a:gradFill>
              <a:gsLst>
                <a:gs pos="0">
                  <a:srgbClr val="FFC000"/>
                </a:gs>
                <a:gs pos="100000">
                  <a:schemeClr val="accent3">
                    <a:lumMod val="50000"/>
                    <a:alpha val="0"/>
                  </a:schemeClr>
                </a:gs>
              </a:gsLst>
              <a:lin ang="108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箭头: 五边形 43"/>
            <p:cNvSpPr/>
            <p:nvPr/>
          </p:nvSpPr>
          <p:spPr>
            <a:xfrm>
              <a:off x="5656166" y="3302273"/>
              <a:ext cx="868465" cy="253451"/>
            </a:xfrm>
            <a:prstGeom prst="homePlate">
              <a:avLst>
                <a:gd name="adj" fmla="val 82798"/>
              </a:avLst>
            </a:prstGeom>
            <a:gradFill>
              <a:gsLst>
                <a:gs pos="0">
                  <a:srgbClr val="FFC000"/>
                </a:gs>
                <a:gs pos="100000">
                  <a:schemeClr val="accent3">
                    <a:lumMod val="50000"/>
                    <a:alpha val="0"/>
                  </a:schemeClr>
                </a:gs>
              </a:gsLst>
              <a:lin ang="108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箭头: 五边形 51"/>
            <p:cNvSpPr/>
            <p:nvPr/>
          </p:nvSpPr>
          <p:spPr>
            <a:xfrm>
              <a:off x="9925065" y="2067750"/>
              <a:ext cx="463884" cy="369332"/>
            </a:xfrm>
            <a:prstGeom prst="homePlate">
              <a:avLst>
                <a:gd name="adj" fmla="val 82798"/>
              </a:avLst>
            </a:prstGeom>
            <a:gradFill>
              <a:gsLst>
                <a:gs pos="0">
                  <a:srgbClr val="FFC000"/>
                </a:gs>
                <a:gs pos="100000">
                  <a:schemeClr val="accent3">
                    <a:lumMod val="50000"/>
                    <a:alpha val="44000"/>
                  </a:schemeClr>
                </a:gs>
              </a:gsLst>
              <a:lin ang="108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箭头: 五边形 52"/>
            <p:cNvSpPr/>
            <p:nvPr/>
          </p:nvSpPr>
          <p:spPr>
            <a:xfrm>
              <a:off x="9927213" y="3275111"/>
              <a:ext cx="463884" cy="369332"/>
            </a:xfrm>
            <a:prstGeom prst="homePlate">
              <a:avLst>
                <a:gd name="adj" fmla="val 82798"/>
              </a:avLst>
            </a:prstGeom>
            <a:gradFill>
              <a:gsLst>
                <a:gs pos="0">
                  <a:srgbClr val="FFC000"/>
                </a:gs>
                <a:gs pos="100000">
                  <a:schemeClr val="accent3">
                    <a:lumMod val="50000"/>
                    <a:alpha val="44000"/>
                  </a:schemeClr>
                </a:gs>
              </a:gsLst>
              <a:lin ang="10800000" scaled="0"/>
            </a:gra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文本框 12">
              <a:extLst>
                <a:ext uri="{FF2B5EF4-FFF2-40B4-BE49-F238E27FC236}">
                  <a16:creationId xmlns:a16="http://schemas.microsoft.com/office/drawing/2014/main" id="{2E47169C-B187-174D-9850-F99AB09BFCE7}"/>
                </a:ext>
              </a:extLst>
            </p:cNvPr>
            <p:cNvSpPr txBox="1"/>
            <p:nvPr/>
          </p:nvSpPr>
          <p:spPr>
            <a:xfrm>
              <a:off x="3177347" y="3244332"/>
              <a:ext cx="2362382" cy="369332"/>
            </a:xfrm>
            <a:prstGeom prst="rect">
              <a:avLst/>
            </a:prstGeom>
            <a:gradFill>
              <a:gsLst>
                <a:gs pos="0">
                  <a:srgbClr val="3C0303"/>
                </a:gs>
                <a:gs pos="100000">
                  <a:schemeClr val="tx1"/>
                </a:gs>
              </a:gsLst>
              <a:lin ang="0" scaled="0"/>
            </a:gra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dirty="0">
                  <a:solidFill>
                    <a:srgbClr val="FFC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D</a:t>
              </a: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Face</a:t>
              </a: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Recognition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63" name="文本框 19">
              <a:extLst>
                <a:ext uri="{FF2B5EF4-FFF2-40B4-BE49-F238E27FC236}">
                  <a16:creationId xmlns:a16="http://schemas.microsoft.com/office/drawing/2014/main" id="{15B4CC97-644E-0B44-A369-1CE5D1560FAF}"/>
                </a:ext>
              </a:extLst>
            </p:cNvPr>
            <p:cNvSpPr txBox="1"/>
            <p:nvPr/>
          </p:nvSpPr>
          <p:spPr>
            <a:xfrm>
              <a:off x="6524630" y="3279908"/>
              <a:ext cx="17380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b="1" dirty="0">
                  <a:solidFill>
                    <a:srgbClr val="F5D69B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rgbClr val="F5D69B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D camera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5D69B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0440685" y="2869454"/>
              <a:ext cx="1762567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High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cost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Less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restrictive conditions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High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recognition security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-2531" y="231"/>
            <a:ext cx="12220772" cy="6858104"/>
            <a:chOff x="241936" y="-3506413"/>
            <a:chExt cx="12220772" cy="685810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41936" y="-294033"/>
              <a:ext cx="12194532" cy="3645724"/>
            </a:xfrm>
            <a:prstGeom prst="rect">
              <a:avLst/>
            </a:prstGeom>
          </p:spPr>
        </p:pic>
        <p:sp>
          <p:nvSpPr>
            <p:cNvPr id="179" name="矩形 178"/>
            <p:cNvSpPr/>
            <p:nvPr/>
          </p:nvSpPr>
          <p:spPr>
            <a:xfrm>
              <a:off x="270708" y="-3506413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1" name="矩形 10"/>
          <p:cNvSpPr/>
          <p:nvPr>
            <p:custDataLst>
              <p:tags r:id="rId1"/>
            </p:custDataLst>
          </p:nvPr>
        </p:nvSpPr>
        <p:spPr>
          <a:xfrm>
            <a:off x="-2532" y="231"/>
            <a:ext cx="12191999" cy="5518932"/>
          </a:xfrm>
          <a:prstGeom prst="rect">
            <a:avLst/>
          </a:prstGeom>
          <a:gradFill>
            <a:gsLst>
              <a:gs pos="0">
                <a:schemeClr val="tx1"/>
              </a:gs>
              <a:gs pos="46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6750261" y="1243959"/>
            <a:ext cx="4276725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>
              <a:defRPr/>
            </a:pPr>
            <a:r>
              <a:rPr lang="en-US" altLang="zh-CN" dirty="0">
                <a:gradFill>
                  <a:gsLst>
                    <a:gs pos="0">
                      <a:prstClr val="white"/>
                    </a:gs>
                    <a:gs pos="100000">
                      <a:srgbClr val="FFC000"/>
                    </a:gs>
                  </a:gsLst>
                  <a:lin ang="4800000"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Low real-time data processing speed and integration 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5D69B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3"/>
            </p:custDataLst>
          </p:nvPr>
        </p:nvSpPr>
        <p:spPr>
          <a:xfrm>
            <a:off x="960374" y="1711454"/>
            <a:ext cx="4711700" cy="70057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widespread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failure to prioritize and assign urgency to loan approvals by financial institutions 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536448" y="1219200"/>
            <a:ext cx="5559552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24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Lack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of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dirty="0">
                <a:gradFill>
                  <a:gsLst>
                    <a:gs pos="0">
                      <a:prstClr val="white"/>
                    </a:gs>
                    <a:gs pos="100000">
                      <a:srgbClr val="FFC000"/>
                    </a:gs>
                  </a:gsLst>
                  <a:lin ang="4800000"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Prioritization and Urgency 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FFC000"/>
                  </a:gs>
                </a:gsLst>
                <a:lin ang="4800000" scaled="0"/>
              </a:gra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5"/>
            </p:custDataLst>
          </p:nvPr>
        </p:nvSpPr>
        <p:spPr>
          <a:xfrm>
            <a:off x="989189" y="6203127"/>
            <a:ext cx="4624329" cy="523220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BB04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Long average approval time 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EBB04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6"/>
            </p:custDataLst>
          </p:nvPr>
        </p:nvSpPr>
        <p:spPr>
          <a:xfrm>
            <a:off x="6605238" y="5876130"/>
            <a:ext cx="4624328" cy="95410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EBB04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Impact on the speed of automated approvals</a:t>
            </a:r>
          </a:p>
        </p:txBody>
      </p:sp>
      <p:sp>
        <p:nvSpPr>
          <p:cNvPr id="26" name="右箭头 25"/>
          <p:cNvSpPr/>
          <p:nvPr>
            <p:custDataLst>
              <p:tags r:id="rId7"/>
            </p:custDataLst>
          </p:nvPr>
        </p:nvSpPr>
        <p:spPr>
          <a:xfrm rot="5400000">
            <a:off x="3061503" y="5808275"/>
            <a:ext cx="479703" cy="213358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28" name="Picture 4" descr="华夏银行信贷信息系统设计与实现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844" y="2917251"/>
            <a:ext cx="4302760" cy="269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 rot="10800000">
            <a:off x="1152288" y="2919890"/>
            <a:ext cx="4302759" cy="2647594"/>
          </a:xfrm>
          <a:prstGeom prst="rect">
            <a:avLst/>
          </a:prstGeom>
          <a:gradFill>
            <a:gsLst>
              <a:gs pos="28000">
                <a:srgbClr val="010C1F">
                  <a:alpha val="72895"/>
                </a:srgbClr>
              </a:gs>
              <a:gs pos="0">
                <a:srgbClr val="010C1F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" panose="020B0502040204020203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163724" y="3053699"/>
            <a:ext cx="4303877" cy="241786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20000"/>
                </a:schemeClr>
              </a:gs>
              <a:gs pos="100000">
                <a:schemeClr val="accent6">
                  <a:alpha val="0"/>
                </a:schemeClr>
              </a:gs>
            </a:gsLst>
            <a:lin ang="5400000" scaled="1"/>
            <a:tileRect/>
          </a:gradFill>
          <a:ln w="9525">
            <a:gradFill>
              <a:gsLst>
                <a:gs pos="10892">
                  <a:srgbClr val="FFE5B4">
                    <a:alpha val="50000"/>
                  </a:srgbClr>
                </a:gs>
                <a:gs pos="0">
                  <a:schemeClr val="accent2"/>
                </a:gs>
                <a:gs pos="28000">
                  <a:schemeClr val="accent2">
                    <a:alpha val="0"/>
                  </a:schemeClr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文本框 28"/>
          <p:cNvSpPr txBox="1"/>
          <p:nvPr>
            <p:custDataLst>
              <p:tags r:id="rId8"/>
            </p:custDataLst>
          </p:nvPr>
        </p:nvSpPr>
        <p:spPr>
          <a:xfrm>
            <a:off x="1196226" y="3568788"/>
            <a:ext cx="4249670" cy="14968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non-urgent and time-consuming loan approvals to result in </a:t>
            </a: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long waiting times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 subsequent applicants with urgent needs 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82857" y="3073917"/>
            <a:ext cx="4240047" cy="24056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42000"/>
                </a:schemeClr>
              </a:gs>
              <a:gs pos="100000">
                <a:schemeClr val="accent6">
                  <a:alpha val="0"/>
                </a:schemeClr>
              </a:gs>
            </a:gsLst>
            <a:lin ang="5400000" scaled="1"/>
            <a:tileRect/>
          </a:gradFill>
          <a:ln w="9525">
            <a:gradFill>
              <a:gsLst>
                <a:gs pos="10892">
                  <a:srgbClr val="FFE5B4">
                    <a:alpha val="50000"/>
                  </a:srgbClr>
                </a:gs>
                <a:gs pos="0">
                  <a:schemeClr val="accent2"/>
                </a:gs>
                <a:gs pos="28000">
                  <a:schemeClr val="accent2">
                    <a:alpha val="0"/>
                  </a:schemeClr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5" name="右箭头 84"/>
          <p:cNvSpPr/>
          <p:nvPr>
            <p:custDataLst>
              <p:tags r:id="rId9"/>
            </p:custDataLst>
          </p:nvPr>
        </p:nvSpPr>
        <p:spPr>
          <a:xfrm rot="5400000">
            <a:off x="3078943" y="2536765"/>
            <a:ext cx="474562" cy="213361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/>
          <p:cNvSpPr txBox="1"/>
          <p:nvPr>
            <p:custDataLst>
              <p:tags r:id="rId10"/>
            </p:custDataLst>
          </p:nvPr>
        </p:nvSpPr>
        <p:spPr>
          <a:xfrm>
            <a:off x="6782856" y="3576397"/>
            <a:ext cx="4240047" cy="14968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srgbClr val="FFC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low frequency of data updating and integration</a:t>
            </a:r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of existing products results in insufficiently accurate and real-time data during the approval process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srgbClr val="EBB04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56" name="图片 2">
            <a:extLst>
              <a:ext uri="{FF2B5EF4-FFF2-40B4-BE49-F238E27FC236}">
                <a16:creationId xmlns:a16="http://schemas.microsoft.com/office/drawing/2014/main" id="{891F2B66-3493-1C44-AEFC-0AB6733C73B8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57" name="文本框 61">
            <a:extLst>
              <a:ext uri="{FF2B5EF4-FFF2-40B4-BE49-F238E27FC236}">
                <a16:creationId xmlns:a16="http://schemas.microsoft.com/office/drawing/2014/main" id="{6200DF11-3E54-9741-80E0-040DFFEA7C55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844095" y="156170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2800" b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Market Pain Point 3: </a:t>
            </a:r>
            <a:r>
              <a:rPr lang="en-US" altLang="zh-CN" sz="2800" b="1" i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Too Slow</a:t>
            </a:r>
            <a:endParaRPr kumimoji="0" lang="en-US" altLang="zh-CN" sz="2800" b="1" i="1" strike="noStrike" kern="1200" cap="none" spc="0" normalizeH="0" baseline="0" noProof="0" dirty="0">
              <a:ln>
                <a:noFill/>
              </a:ln>
              <a:gradFill>
                <a:gsLst>
                  <a:gs pos="57000">
                    <a:prstClr val="white"/>
                  </a:gs>
                  <a:gs pos="100000">
                    <a:srgbClr val="F5D69B">
                      <a:lumMod val="60000"/>
                      <a:lumOff val="4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8" name="右箭头 84">
            <a:extLst>
              <a:ext uri="{FF2B5EF4-FFF2-40B4-BE49-F238E27FC236}">
                <a16:creationId xmlns:a16="http://schemas.microsoft.com/office/drawing/2014/main" id="{1A8FB108-E8B0-B141-9CA0-E02E1368181C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 rot="5400000">
            <a:off x="8685196" y="2395686"/>
            <a:ext cx="474562" cy="213361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9" name="右箭头 84">
            <a:extLst>
              <a:ext uri="{FF2B5EF4-FFF2-40B4-BE49-F238E27FC236}">
                <a16:creationId xmlns:a16="http://schemas.microsoft.com/office/drawing/2014/main" id="{63119EDB-9F00-FB40-8476-BFC59BADF20E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 rot="5400000">
            <a:off x="8685195" y="5499414"/>
            <a:ext cx="474562" cy="213361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1" y="16106"/>
            <a:ext cx="12201723" cy="6748884"/>
            <a:chOff x="0" y="-1834458"/>
            <a:chExt cx="12201723" cy="674888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1268702"/>
              <a:ext cx="12191449" cy="3645724"/>
            </a:xfrm>
            <a:prstGeom prst="rect">
              <a:avLst/>
            </a:prstGeom>
          </p:spPr>
        </p:pic>
        <p:sp>
          <p:nvSpPr>
            <p:cNvPr id="179" name="矩形 178"/>
            <p:cNvSpPr/>
            <p:nvPr/>
          </p:nvSpPr>
          <p:spPr>
            <a:xfrm>
              <a:off x="9723" y="-1834458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38" name="图片 2">
            <a:extLst>
              <a:ext uri="{FF2B5EF4-FFF2-40B4-BE49-F238E27FC236}">
                <a16:creationId xmlns:a16="http://schemas.microsoft.com/office/drawing/2014/main" id="{29BC6E76-4398-8844-B6AD-244C839DA77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39" name="文本框 61">
            <a:extLst>
              <a:ext uri="{FF2B5EF4-FFF2-40B4-BE49-F238E27FC236}">
                <a16:creationId xmlns:a16="http://schemas.microsoft.com/office/drawing/2014/main" id="{DF706DB2-9CDB-864C-92D9-51BAB49D79A8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4095" y="156170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CN" altLang="zh-CN" sz="2800" b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</a:t>
            </a:r>
            <a:r>
              <a:rPr lang="en-US" altLang="zh-CN" sz="2800" b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 Product: </a:t>
            </a:r>
            <a:r>
              <a:rPr lang="en-US" altLang="zh-CN" sz="2800" b="1" i="1" dirty="0"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Piercing EYE</a:t>
            </a:r>
            <a:endParaRPr kumimoji="0" lang="en-US" altLang="zh-CN" sz="2800" b="1" i="1" strike="noStrike" kern="1200" cap="none" spc="0" normalizeH="0" baseline="0" noProof="0" dirty="0">
              <a:ln>
                <a:noFill/>
              </a:ln>
              <a:gradFill>
                <a:gsLst>
                  <a:gs pos="57000">
                    <a:prstClr val="white"/>
                  </a:gs>
                  <a:gs pos="100000">
                    <a:srgbClr val="F5D69B">
                      <a:lumMod val="60000"/>
                      <a:lumOff val="4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B4D284E-F1F6-EB42-9889-151DC8C8A7C6}"/>
              </a:ext>
            </a:extLst>
          </p:cNvPr>
          <p:cNvGrpSpPr/>
          <p:nvPr/>
        </p:nvGrpSpPr>
        <p:grpSpPr>
          <a:xfrm>
            <a:off x="788246" y="1322962"/>
            <a:ext cx="10615507" cy="4517444"/>
            <a:chOff x="788246" y="1170278"/>
            <a:chExt cx="10615507" cy="4517444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B3791E4C-80C5-0141-88A4-C83B8F513B57}"/>
                </a:ext>
              </a:extLst>
            </p:cNvPr>
            <p:cNvGrpSpPr/>
            <p:nvPr/>
          </p:nvGrpSpPr>
          <p:grpSpPr>
            <a:xfrm>
              <a:off x="8086408" y="1431752"/>
              <a:ext cx="3317345" cy="3934377"/>
              <a:chOff x="7881010" y="1304325"/>
              <a:chExt cx="3317345" cy="3934377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1D9FED2E-0487-3746-8E2E-F18486A420B3}"/>
                  </a:ext>
                </a:extLst>
              </p:cNvPr>
              <p:cNvGrpSpPr/>
              <p:nvPr/>
            </p:nvGrpSpPr>
            <p:grpSpPr>
              <a:xfrm>
                <a:off x="7881011" y="1304325"/>
                <a:ext cx="3306262" cy="1097019"/>
                <a:chOff x="6237604" y="1571251"/>
                <a:chExt cx="3306262" cy="1097019"/>
              </a:xfrm>
            </p:grpSpPr>
            <p:sp>
              <p:nvSpPr>
                <p:cNvPr id="21" name="文本框 20"/>
                <p:cNvSpPr txBox="1"/>
                <p:nvPr/>
              </p:nvSpPr>
              <p:spPr>
                <a:xfrm>
                  <a:off x="6252834" y="1571251"/>
                  <a:ext cx="3291032" cy="906851"/>
                </a:xfrm>
                <a:prstGeom prst="rect">
                  <a:avLst/>
                </a:prstGeom>
                <a:noFill/>
                <a:effectLst>
                  <a:reflection blurRad="6350" stA="52000" endA="300" endPos="35000" dir="5400000" sy="-100000" algn="bl" rotWithShape="0"/>
                </a:effectLst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4000" b="1" i="1" u="none" strike="noStrike" kern="1200" cap="none" spc="150" normalizeH="0" baseline="0" noProof="0" dirty="0">
                      <a:ln>
                        <a:noFill/>
                      </a:ln>
                      <a:gradFill>
                        <a:gsLst>
                          <a:gs pos="97000">
                            <a:srgbClr val="F5D69B">
                              <a:lumMod val="5000"/>
                              <a:lumOff val="95000"/>
                            </a:srgbClr>
                          </a:gs>
                          <a:gs pos="65000">
                            <a:srgbClr val="F5D69B">
                              <a:lumMod val="45000"/>
                              <a:lumOff val="55000"/>
                            </a:srgbClr>
                          </a:gs>
                          <a:gs pos="45000">
                            <a:srgbClr val="F5D69B">
                              <a:lumMod val="45000"/>
                              <a:lumOff val="55000"/>
                            </a:srgbClr>
                          </a:gs>
                          <a:gs pos="2000">
                            <a:srgbClr val="FFC000"/>
                          </a:gs>
                        </a:gsLst>
                        <a:lin ang="5400000" scaled="0"/>
                      </a:gra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Accurate</a:t>
                  </a:r>
                  <a:endParaRPr kumimoji="0" lang="zh-CN" altLang="en-US" sz="4000" b="1" i="1" u="none" strike="noStrike" kern="1200" cap="none" spc="150" normalizeH="0" baseline="0" noProof="0" dirty="0">
                    <a:ln>
                      <a:noFill/>
                    </a:ln>
                    <a:gradFill>
                      <a:gsLst>
                        <a:gs pos="97000">
                          <a:srgbClr val="F5D69B">
                            <a:lumMod val="5000"/>
                            <a:lumOff val="95000"/>
                          </a:srgbClr>
                        </a:gs>
                        <a:gs pos="65000">
                          <a:srgbClr val="F5D69B">
                            <a:lumMod val="45000"/>
                            <a:lumOff val="55000"/>
                          </a:srgbClr>
                        </a:gs>
                        <a:gs pos="45000">
                          <a:srgbClr val="F5D69B">
                            <a:lumMod val="45000"/>
                            <a:lumOff val="55000"/>
                          </a:srgbClr>
                        </a:gs>
                        <a:gs pos="2000">
                          <a:srgbClr val="FFC000"/>
                        </a:gs>
                      </a:gsLst>
                      <a:lin ang="5400000" scaled="0"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3" name="梯形 12"/>
                <p:cNvSpPr/>
                <p:nvPr/>
              </p:nvSpPr>
              <p:spPr>
                <a:xfrm>
                  <a:off x="6237604" y="2147570"/>
                  <a:ext cx="3296539" cy="520700"/>
                </a:xfrm>
                <a:prstGeom prst="trapezoid">
                  <a:avLst>
                    <a:gd name="adj" fmla="val 95615"/>
                  </a:avLst>
                </a:prstGeom>
                <a:gradFill>
                  <a:gsLst>
                    <a:gs pos="59000">
                      <a:schemeClr val="accent1">
                        <a:lumMod val="75000"/>
                        <a:alpha val="15000"/>
                      </a:schemeClr>
                    </a:gs>
                    <a:gs pos="99000">
                      <a:srgbClr val="F1BE0D"/>
                    </a:gs>
                  </a:gsLst>
                  <a:lin ang="5400000" scaled="0"/>
                </a:gradFill>
                <a:ln w="0" cap="flat" cmpd="sng" algn="ctr">
                  <a:gradFill>
                    <a:gsLst>
                      <a:gs pos="45000">
                        <a:schemeClr val="accent1">
                          <a:lumMod val="26000"/>
                          <a:lumOff val="74000"/>
                          <a:alpha val="0"/>
                        </a:schemeClr>
                      </a:gs>
                      <a:gs pos="100000">
                        <a:srgbClr val="F1BE0D"/>
                      </a:gs>
                    </a:gsLst>
                    <a:lin ang="5160000" scaled="1"/>
                  </a:gra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24" name="直接连接符 23"/>
                <p:cNvCxnSpPr>
                  <a:cxnSpLocks/>
                </p:cNvCxnSpPr>
                <p:nvPr/>
              </p:nvCxnSpPr>
              <p:spPr>
                <a:xfrm flipH="1">
                  <a:off x="6254213" y="2668270"/>
                  <a:ext cx="3279929" cy="0"/>
                </a:xfrm>
                <a:prstGeom prst="line">
                  <a:avLst/>
                </a:prstGeom>
                <a:ln w="57150">
                  <a:gradFill>
                    <a:gsLst>
                      <a:gs pos="0">
                        <a:schemeClr val="accent1">
                          <a:lumMod val="45000"/>
                          <a:lumOff val="55000"/>
                          <a:alpha val="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  <a:gs pos="49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3600000" scaled="0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37A5976-7921-6545-B656-672FD3758FDA}"/>
                  </a:ext>
                </a:extLst>
              </p:cNvPr>
              <p:cNvGrpSpPr/>
              <p:nvPr/>
            </p:nvGrpSpPr>
            <p:grpSpPr>
              <a:xfrm>
                <a:off x="7885159" y="4381959"/>
                <a:ext cx="3313196" cy="856743"/>
                <a:chOff x="6237606" y="4271517"/>
                <a:chExt cx="3313196" cy="856743"/>
              </a:xfrm>
            </p:grpSpPr>
            <p:sp>
              <p:nvSpPr>
                <p:cNvPr id="17" name="梯形 16"/>
                <p:cNvSpPr/>
                <p:nvPr/>
              </p:nvSpPr>
              <p:spPr>
                <a:xfrm>
                  <a:off x="6237606" y="4607560"/>
                  <a:ext cx="3313196" cy="520700"/>
                </a:xfrm>
                <a:prstGeom prst="trapezoid">
                  <a:avLst>
                    <a:gd name="adj" fmla="val 95615"/>
                  </a:avLst>
                </a:prstGeom>
                <a:gradFill>
                  <a:gsLst>
                    <a:gs pos="59000">
                      <a:schemeClr val="accent1">
                        <a:lumMod val="75000"/>
                        <a:alpha val="15000"/>
                      </a:schemeClr>
                    </a:gs>
                    <a:gs pos="99000">
                      <a:srgbClr val="F1BE0D"/>
                    </a:gs>
                  </a:gsLst>
                  <a:lin ang="5400000" scaled="0"/>
                </a:gradFill>
                <a:ln w="0" cap="flat" cmpd="sng" algn="ctr">
                  <a:gradFill>
                    <a:gsLst>
                      <a:gs pos="45000">
                        <a:schemeClr val="accent1">
                          <a:lumMod val="26000"/>
                          <a:lumOff val="74000"/>
                          <a:alpha val="0"/>
                        </a:schemeClr>
                      </a:gs>
                      <a:gs pos="100000">
                        <a:srgbClr val="F1BE0D"/>
                      </a:gs>
                    </a:gsLst>
                    <a:lin ang="5160000" scaled="1"/>
                  </a:gra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2" name="直接连接符 31"/>
                <p:cNvCxnSpPr>
                  <a:cxnSpLocks/>
                </p:cNvCxnSpPr>
                <p:nvPr/>
              </p:nvCxnSpPr>
              <p:spPr>
                <a:xfrm flipH="1" flipV="1">
                  <a:off x="6252835" y="5118738"/>
                  <a:ext cx="3297966" cy="9522"/>
                </a:xfrm>
                <a:prstGeom prst="line">
                  <a:avLst/>
                </a:prstGeom>
                <a:ln w="57150">
                  <a:gradFill>
                    <a:gsLst>
                      <a:gs pos="0">
                        <a:schemeClr val="accent1">
                          <a:lumMod val="45000"/>
                          <a:lumOff val="55000"/>
                          <a:alpha val="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  <a:gs pos="49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3600000" scaled="0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文本框 18"/>
                <p:cNvSpPr txBox="1"/>
                <p:nvPr/>
              </p:nvSpPr>
              <p:spPr>
                <a:xfrm>
                  <a:off x="6261145" y="4271517"/>
                  <a:ext cx="3272997" cy="706755"/>
                </a:xfrm>
                <a:prstGeom prst="rect">
                  <a:avLst/>
                </a:prstGeom>
                <a:noFill/>
                <a:effectLst>
                  <a:reflection blurRad="6350" stA="52000" endA="300" endPos="35000" dir="5400000" sy="-100000" algn="bl" rotWithShape="0"/>
                </a:effectLst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4000" b="1" i="1" u="none" strike="noStrike" kern="1200" cap="none" spc="150" normalizeH="0" baseline="0" noProof="0" dirty="0">
                      <a:ln>
                        <a:noFill/>
                      </a:ln>
                      <a:gradFill>
                        <a:gsLst>
                          <a:gs pos="97000">
                            <a:srgbClr val="F5D69B">
                              <a:lumMod val="5000"/>
                              <a:lumOff val="95000"/>
                            </a:srgbClr>
                          </a:gs>
                          <a:gs pos="65000">
                            <a:srgbClr val="F5D69B">
                              <a:lumMod val="45000"/>
                              <a:lumOff val="55000"/>
                            </a:srgbClr>
                          </a:gs>
                          <a:gs pos="45000">
                            <a:srgbClr val="F5D69B">
                              <a:lumMod val="45000"/>
                              <a:lumOff val="55000"/>
                            </a:srgbClr>
                          </a:gs>
                          <a:gs pos="2000">
                            <a:srgbClr val="FFC000"/>
                          </a:gs>
                        </a:gsLst>
                        <a:lin ang="5400000" scaled="0"/>
                      </a:gra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Fast</a:t>
                  </a:r>
                  <a:endParaRPr kumimoji="0" lang="zh-CN" altLang="en-US" sz="4000" b="1" i="1" u="none" strike="noStrike" kern="1200" cap="none" spc="150" normalizeH="0" baseline="0" noProof="0" dirty="0">
                    <a:ln>
                      <a:noFill/>
                    </a:ln>
                    <a:gradFill>
                      <a:gsLst>
                        <a:gs pos="97000">
                          <a:srgbClr val="F5D69B">
                            <a:lumMod val="5000"/>
                            <a:lumOff val="95000"/>
                          </a:srgbClr>
                        </a:gs>
                        <a:gs pos="65000">
                          <a:srgbClr val="F5D69B">
                            <a:lumMod val="45000"/>
                            <a:lumOff val="55000"/>
                          </a:srgbClr>
                        </a:gs>
                        <a:gs pos="45000">
                          <a:srgbClr val="F5D69B">
                            <a:lumMod val="45000"/>
                            <a:lumOff val="55000"/>
                          </a:srgbClr>
                        </a:gs>
                        <a:gs pos="2000">
                          <a:srgbClr val="FFC000"/>
                        </a:gs>
                      </a:gsLst>
                      <a:lin ang="5400000" scaled="0"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A80B542E-018A-814D-BABB-08D629EAF0CF}"/>
                  </a:ext>
                </a:extLst>
              </p:cNvPr>
              <p:cNvGrpSpPr/>
              <p:nvPr/>
            </p:nvGrpSpPr>
            <p:grpSpPr>
              <a:xfrm>
                <a:off x="7881010" y="2793232"/>
                <a:ext cx="3313195" cy="1071507"/>
                <a:chOff x="6237606" y="2785483"/>
                <a:chExt cx="3313196" cy="1071507"/>
              </a:xfrm>
            </p:grpSpPr>
            <p:sp>
              <p:nvSpPr>
                <p:cNvPr id="16" name="梯形 15"/>
                <p:cNvSpPr/>
                <p:nvPr/>
              </p:nvSpPr>
              <p:spPr>
                <a:xfrm>
                  <a:off x="6237606" y="3336290"/>
                  <a:ext cx="3313196" cy="520700"/>
                </a:xfrm>
                <a:prstGeom prst="trapezoid">
                  <a:avLst>
                    <a:gd name="adj" fmla="val 95615"/>
                  </a:avLst>
                </a:prstGeom>
                <a:gradFill>
                  <a:gsLst>
                    <a:gs pos="59000">
                      <a:schemeClr val="accent1">
                        <a:lumMod val="75000"/>
                        <a:alpha val="15000"/>
                      </a:schemeClr>
                    </a:gs>
                    <a:gs pos="99000">
                      <a:srgbClr val="F1BE0D"/>
                    </a:gs>
                  </a:gsLst>
                  <a:lin ang="5400000" scaled="0"/>
                </a:gradFill>
                <a:ln w="0" cap="flat" cmpd="sng" algn="ctr">
                  <a:gradFill>
                    <a:gsLst>
                      <a:gs pos="45000">
                        <a:schemeClr val="accent1">
                          <a:lumMod val="26000"/>
                          <a:lumOff val="74000"/>
                          <a:alpha val="0"/>
                        </a:schemeClr>
                      </a:gs>
                      <a:gs pos="100000">
                        <a:srgbClr val="F1BE0D"/>
                      </a:gs>
                    </a:gsLst>
                    <a:lin ang="5160000" scaled="1"/>
                  </a:gradFill>
                  <a:prstDash val="solid"/>
                  <a:miter lim="800000"/>
                </a:ln>
                <a:effectLst/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1" name="直接连接符 30"/>
                <p:cNvCxnSpPr>
                  <a:cxnSpLocks/>
                </p:cNvCxnSpPr>
                <p:nvPr/>
              </p:nvCxnSpPr>
              <p:spPr>
                <a:xfrm flipH="1" flipV="1">
                  <a:off x="6261147" y="3847176"/>
                  <a:ext cx="3282719" cy="9814"/>
                </a:xfrm>
                <a:prstGeom prst="line">
                  <a:avLst/>
                </a:prstGeom>
                <a:ln w="57150">
                  <a:gradFill>
                    <a:gsLst>
                      <a:gs pos="0">
                        <a:schemeClr val="accent1">
                          <a:lumMod val="45000"/>
                          <a:lumOff val="55000"/>
                          <a:alpha val="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  <a:alpha val="0"/>
                        </a:schemeClr>
                      </a:gs>
                      <a:gs pos="49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3600000" scaled="0"/>
                  </a:gra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Rectangle 63"/>
                <p:cNvSpPr/>
                <p:nvPr/>
              </p:nvSpPr>
              <p:spPr>
                <a:xfrm>
                  <a:off x="6261147" y="2785483"/>
                  <a:ext cx="3289654" cy="906851"/>
                </a:xfrm>
                <a:prstGeom prst="rect">
                  <a:avLst/>
                </a:prstGeom>
                <a:effectLst>
                  <a:reflection blurRad="6350" stA="52000" endA="300" endPos="35000" dir="5400000" sy="-100000" algn="bl" rotWithShape="0"/>
                </a:effectLst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4000" b="1" i="1" u="none" strike="noStrike" kern="1200" cap="none" spc="150" normalizeH="0" baseline="0" noProof="0" dirty="0">
                      <a:ln>
                        <a:noFill/>
                      </a:ln>
                      <a:gradFill>
                        <a:gsLst>
                          <a:gs pos="97000">
                            <a:srgbClr val="F5D69B">
                              <a:lumMod val="5000"/>
                              <a:lumOff val="95000"/>
                            </a:srgbClr>
                          </a:gs>
                          <a:gs pos="65000">
                            <a:srgbClr val="F5D69B">
                              <a:lumMod val="45000"/>
                              <a:lumOff val="55000"/>
                            </a:srgbClr>
                          </a:gs>
                          <a:gs pos="45000">
                            <a:srgbClr val="F5D69B">
                              <a:lumMod val="45000"/>
                              <a:lumOff val="55000"/>
                            </a:srgbClr>
                          </a:gs>
                          <a:gs pos="2000">
                            <a:srgbClr val="FFC000"/>
                          </a:gs>
                        </a:gsLst>
                        <a:lin ang="5400000" scaled="0"/>
                      </a:gra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uLnTx/>
                      <a:uFillTx/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Affordable</a:t>
                  </a:r>
                  <a:endParaRPr kumimoji="0" lang="zh-CN" altLang="en-US" sz="4000" b="1" i="1" u="none" strike="noStrike" kern="1200" cap="none" spc="150" normalizeH="0" baseline="0" noProof="0" dirty="0">
                    <a:ln>
                      <a:noFill/>
                    </a:ln>
                    <a:gradFill>
                      <a:gsLst>
                        <a:gs pos="97000">
                          <a:srgbClr val="F5D69B">
                            <a:lumMod val="5000"/>
                            <a:lumOff val="95000"/>
                          </a:srgbClr>
                        </a:gs>
                        <a:gs pos="65000">
                          <a:srgbClr val="F5D69B">
                            <a:lumMod val="45000"/>
                            <a:lumOff val="55000"/>
                          </a:srgbClr>
                        </a:gs>
                        <a:gs pos="45000">
                          <a:srgbClr val="F5D69B">
                            <a:lumMod val="45000"/>
                            <a:lumOff val="55000"/>
                          </a:srgbClr>
                        </a:gs>
                        <a:gs pos="2000">
                          <a:srgbClr val="FFC000"/>
                        </a:gs>
                      </a:gsLst>
                      <a:lin ang="5400000" scaled="0"/>
                    </a:gra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73CFE92-88F5-7041-96EE-1F3454F25F06}"/>
                </a:ext>
              </a:extLst>
            </p:cNvPr>
            <p:cNvGrpSpPr/>
            <p:nvPr/>
          </p:nvGrpSpPr>
          <p:grpSpPr>
            <a:xfrm>
              <a:off x="788246" y="1170278"/>
              <a:ext cx="5917635" cy="4517444"/>
              <a:chOff x="335200" y="1401733"/>
              <a:chExt cx="5917635" cy="4517444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335200" y="1401733"/>
                <a:ext cx="591763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800" b="1" i="1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The </a:t>
                </a:r>
                <a:r>
                  <a:rPr kumimoji="0" lang="en-US" altLang="zh-CN" sz="3600" b="1" i="1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D64200"/>
                        </a:gs>
                        <a:gs pos="44000">
                          <a:srgbClr val="FFC000"/>
                        </a:gs>
                      </a:gsLst>
                      <a:lin ang="4800000" scaled="0"/>
                    </a:gra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Expert</a:t>
                </a:r>
                <a:r>
                  <a:rPr kumimoji="0" lang="en-US" altLang="zh-CN" sz="2800" b="1" i="1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D64200"/>
                        </a:gs>
                        <a:gs pos="44000">
                          <a:srgbClr val="FFC000"/>
                        </a:gs>
                      </a:gsLst>
                      <a:lin ang="4800000" scaled="0"/>
                    </a:gra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i="1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for Face-to-Face Review</a:t>
                </a:r>
                <a:endParaRPr lang="en-US" altLang="zh-CN" sz="2800" b="1" i="1" dirty="0">
                  <a:gradFill>
                    <a:gsLst>
                      <a:gs pos="0">
                        <a:srgbClr val="D64200"/>
                      </a:gs>
                      <a:gs pos="44000">
                        <a:srgbClr val="FFC000"/>
                      </a:gs>
                    </a:gsLst>
                    <a:lin ang="4800000" scaled="0"/>
                  </a:gra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5D35BD2F-D203-8C43-939D-B37EAF66E9F4}"/>
                  </a:ext>
                </a:extLst>
              </p:cNvPr>
              <p:cNvGrpSpPr/>
              <p:nvPr/>
            </p:nvGrpSpPr>
            <p:grpSpPr>
              <a:xfrm>
                <a:off x="447185" y="2278323"/>
                <a:ext cx="5694620" cy="3640854"/>
                <a:chOff x="447185" y="2278323"/>
                <a:chExt cx="5694620" cy="3640854"/>
              </a:xfrm>
            </p:grpSpPr>
            <p:grpSp>
              <p:nvGrpSpPr>
                <p:cNvPr id="2" name="Group 1">
                  <a:extLst>
                    <a:ext uri="{FF2B5EF4-FFF2-40B4-BE49-F238E27FC236}">
                      <a16:creationId xmlns:a16="http://schemas.microsoft.com/office/drawing/2014/main" id="{61B98402-1132-7644-B5D3-55A9DB0C934C}"/>
                    </a:ext>
                  </a:extLst>
                </p:cNvPr>
                <p:cNvGrpSpPr/>
                <p:nvPr/>
              </p:nvGrpSpPr>
              <p:grpSpPr>
                <a:xfrm>
                  <a:off x="447185" y="2278323"/>
                  <a:ext cx="5694620" cy="3640854"/>
                  <a:chOff x="568581" y="1913466"/>
                  <a:chExt cx="5694620" cy="3640854"/>
                </a:xfrm>
              </p:grpSpPr>
              <p:pic>
                <p:nvPicPr>
                  <p:cNvPr id="7" name="图片 6"/>
                  <p:cNvPicPr>
                    <a:picLocks noChangeAspect="1"/>
                  </p:cNvPicPr>
                  <p:nvPr/>
                </p:nvPicPr>
                <p:blipFill>
                  <a:blip r:embed="rId8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919490" y="1913466"/>
                    <a:ext cx="4343711" cy="3640854"/>
                  </a:xfrm>
                  <a:prstGeom prst="rect">
                    <a:avLst/>
                  </a:prstGeom>
                </p:spPr>
              </p:pic>
              <p:pic>
                <p:nvPicPr>
                  <p:cNvPr id="10" name="图片 9"/>
                  <p:cNvPicPr/>
                  <p:nvPr/>
                </p:nvPicPr>
                <p:blipFill>
                  <a:blip r:embed="rId9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68581" y="1949616"/>
                    <a:ext cx="1466736" cy="2607386"/>
                  </a:xfrm>
                  <a:prstGeom prst="rect">
                    <a:avLst/>
                  </a:prstGeom>
                </p:spPr>
              </p:pic>
              <p:pic>
                <p:nvPicPr>
                  <p:cNvPr id="30" name="图片 29"/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735527" y="2085604"/>
                    <a:ext cx="1139234" cy="2359870"/>
                  </a:xfrm>
                  <a:prstGeom prst="roundRect">
                    <a:avLst>
                      <a:gd name="adj" fmla="val 8073"/>
                    </a:avLst>
                  </a:prstGeom>
                  <a:ln>
                    <a:noFill/>
                  </a:ln>
                  <a:effectLst>
                    <a:outerShdw blurRad="190500" dist="228600" dir="2700000" algn="ctr">
                      <a:srgbClr val="000000">
                        <a:alpha val="30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glow" dir="t">
                      <a:rot lat="0" lon="0" rev="4800000"/>
                    </a:lightRig>
                  </a:scene3d>
                  <a:sp3d prstMaterial="matte">
                    <a:bevelT w="127000" h="63500"/>
                  </a:sp3d>
                </p:spPr>
              </p:pic>
              <p:pic>
                <p:nvPicPr>
                  <p:cNvPr id="34" name="图片 33"/>
                  <p:cNvPicPr>
                    <a:picLocks noChangeAspect="1"/>
                  </p:cNvPicPr>
                  <p:nvPr/>
                </p:nvPicPr>
                <p:blipFill>
                  <a:blip r:embed="rId11"/>
                  <a:stretch>
                    <a:fillRect/>
                  </a:stretch>
                </p:blipFill>
                <p:spPr>
                  <a:xfrm>
                    <a:off x="2219138" y="2078301"/>
                    <a:ext cx="3666889" cy="2270177"/>
                  </a:xfrm>
                  <a:prstGeom prst="roundRect">
                    <a:avLst>
                      <a:gd name="adj" fmla="val 2221"/>
                    </a:avLst>
                  </a:prstGeom>
                </p:spPr>
              </p:pic>
            </p:grpSp>
            <p:sp>
              <p:nvSpPr>
                <p:cNvPr id="40" name="文本框 29">
                  <a:extLst>
                    <a:ext uri="{FF2B5EF4-FFF2-40B4-BE49-F238E27FC236}">
                      <a16:creationId xmlns:a16="http://schemas.microsoft.com/office/drawing/2014/main" id="{650F80E6-3739-5540-A146-211B89E5F44F}"/>
                    </a:ext>
                  </a:extLst>
                </p:cNvPr>
                <p:cNvSpPr txBox="1"/>
                <p:nvPr>
                  <p:custDataLst>
                    <p:tags r:id="rId2"/>
                  </p:custDataLst>
                </p:nvPr>
              </p:nvSpPr>
              <p:spPr>
                <a:xfrm>
                  <a:off x="614131" y="5288773"/>
                  <a:ext cx="5150499" cy="5232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anchor="ctr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en-US" altLang="zh-CN" sz="2800" b="1" i="1" u="none" strike="noStrike" kern="1200" cap="none" spc="0" normalizeH="0" baseline="0" noProof="0" dirty="0">
                      <a:ln>
                        <a:noFill/>
                      </a:ln>
                      <a:gradFill>
                        <a:gsLst>
                          <a:gs pos="0">
                            <a:srgbClr val="D64200"/>
                          </a:gs>
                          <a:gs pos="44000">
                            <a:srgbClr val="FFC000"/>
                          </a:gs>
                        </a:gsLst>
                        <a:lin ang="4800000" scaled="0"/>
                      </a:gradFill>
                      <a:effectLst/>
                      <a:uLnTx/>
                      <a:uFillTx/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rPr>
                    <a:t>APP &amp; Software</a:t>
                  </a:r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EBB040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-4171" y="231"/>
            <a:ext cx="12220138" cy="6817464"/>
            <a:chOff x="0" y="-1903038"/>
            <a:chExt cx="12220138" cy="6817464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44">
              <a:extLst>
                <a:ext uri="{BEBA8EAE-BF5A-486C-A8C5-ECC9F3942E4B}">
                  <a14:imgProps xmlns:a14="http://schemas.microsoft.com/office/drawing/2010/main">
                    <a14:imgLayer r:embed="rId45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0" y="1268702"/>
              <a:ext cx="12219653" cy="3645724"/>
            </a:xfrm>
            <a:prstGeom prst="rect">
              <a:avLst/>
            </a:prstGeom>
          </p:spPr>
        </p:pic>
        <p:sp>
          <p:nvSpPr>
            <p:cNvPr id="38" name="矩形 37"/>
            <p:cNvSpPr/>
            <p:nvPr/>
          </p:nvSpPr>
          <p:spPr>
            <a:xfrm>
              <a:off x="28138" y="-1903038"/>
              <a:ext cx="12192000" cy="5518932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46000">
                  <a:schemeClr val="tx1"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35" name="矩形: 剪去对角 34"/>
          <p:cNvSpPr/>
          <p:nvPr/>
        </p:nvSpPr>
        <p:spPr>
          <a:xfrm>
            <a:off x="5209193" y="679390"/>
            <a:ext cx="5942330" cy="651081"/>
          </a:xfrm>
          <a:prstGeom prst="snip2DiagRect">
            <a:avLst>
              <a:gd name="adj1" fmla="val 0"/>
              <a:gd name="adj2" fmla="val 33169"/>
            </a:avLst>
          </a:prstGeom>
          <a:solidFill>
            <a:srgbClr val="C00000">
              <a:alpha val="20000"/>
            </a:srgbClr>
          </a:solidFill>
          <a:ln>
            <a:noFill/>
          </a:ln>
          <a:effectLst>
            <a:glow rad="139700">
              <a:srgbClr val="FF0000">
                <a:alpha val="18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000" b="1" dirty="0">
                <a:solidFill>
                  <a:srgbClr val="FFC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</a:t>
            </a:r>
            <a:r>
              <a:rPr lang="en-US" sz="20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ultimodal and </a:t>
            </a:r>
            <a:r>
              <a:rPr lang="en-US" sz="2000" b="1" dirty="0" err="1">
                <a:solidFill>
                  <a:srgbClr val="FFC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</a:t>
            </a:r>
            <a:r>
              <a:rPr lang="en-US" sz="2000" b="1" dirty="0" err="1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ultiprocess</a:t>
            </a:r>
            <a:r>
              <a:rPr lang="en-US" sz="20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information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fusion and integration algorithm</a:t>
            </a:r>
            <a:r>
              <a:rPr lang="en-CN" dirty="0">
                <a:effectLst/>
              </a:rPr>
              <a:t>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3" name="矩形: 剪去对角 32"/>
          <p:cNvSpPr/>
          <p:nvPr/>
        </p:nvSpPr>
        <p:spPr>
          <a:xfrm>
            <a:off x="1267977" y="696922"/>
            <a:ext cx="2728930" cy="614180"/>
          </a:xfrm>
          <a:prstGeom prst="snip2DiagRect">
            <a:avLst>
              <a:gd name="adj1" fmla="val 0"/>
              <a:gd name="adj2" fmla="val 33648"/>
            </a:avLst>
          </a:prstGeom>
          <a:solidFill>
            <a:srgbClr val="C00000">
              <a:alpha val="20000"/>
            </a:srgbClr>
          </a:solidFill>
          <a:ln>
            <a:noFill/>
          </a:ln>
          <a:effectLst>
            <a:glow rad="139700">
              <a:srgbClr val="FF0000">
                <a:alpha val="18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Traditional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Technology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矩形: 圆角 103"/>
          <p:cNvSpPr/>
          <p:nvPr>
            <p:custDataLst>
              <p:tags r:id="rId2"/>
            </p:custDataLst>
          </p:nvPr>
        </p:nvSpPr>
        <p:spPr>
          <a:xfrm flipV="1">
            <a:off x="4505160" y="4302979"/>
            <a:ext cx="7492107" cy="2365195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8" name="矩形: 圆角 103"/>
          <p:cNvSpPr/>
          <p:nvPr>
            <p:custDataLst>
              <p:tags r:id="rId3"/>
            </p:custDataLst>
          </p:nvPr>
        </p:nvSpPr>
        <p:spPr>
          <a:xfrm flipV="1">
            <a:off x="4504313" y="1403920"/>
            <a:ext cx="7492107" cy="2365195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7" name="矩形: 圆角 103"/>
          <p:cNvSpPr/>
          <p:nvPr>
            <p:custDataLst>
              <p:tags r:id="rId4"/>
            </p:custDataLst>
          </p:nvPr>
        </p:nvSpPr>
        <p:spPr>
          <a:xfrm flipV="1">
            <a:off x="1394587" y="4296765"/>
            <a:ext cx="2486681" cy="2365195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16" name="矩形: 圆角 103"/>
          <p:cNvSpPr/>
          <p:nvPr>
            <p:custDataLst>
              <p:tags r:id="rId5"/>
            </p:custDataLst>
          </p:nvPr>
        </p:nvSpPr>
        <p:spPr>
          <a:xfrm flipV="1">
            <a:off x="1377949" y="1403921"/>
            <a:ext cx="2486681" cy="2365195"/>
          </a:xfrm>
          <a:prstGeom prst="roundRect">
            <a:avLst>
              <a:gd name="adj" fmla="val 5364"/>
            </a:avLst>
          </a:prstGeom>
          <a:gradFill>
            <a:gsLst>
              <a:gs pos="76000">
                <a:schemeClr val="tx1">
                  <a:alpha val="12000"/>
                </a:schemeClr>
              </a:gs>
              <a:gs pos="100000">
                <a:schemeClr val="tx1"/>
              </a:gs>
              <a:gs pos="0">
                <a:srgbClr val="F5D27B">
                  <a:alpha val="14000"/>
                </a:srgbClr>
              </a:gs>
            </a:gsLst>
            <a:lin ang="5400000" scaled="1"/>
          </a:gradFill>
          <a:ln w="190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8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8000000" scaled="0"/>
              <a:tileRect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102" name="图片 10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6"/>
          <a:stretch>
            <a:fillRect/>
          </a:stretch>
        </p:blipFill>
        <p:spPr>
          <a:xfrm rot="10800000" flipV="1">
            <a:off x="6173032" y="1358325"/>
            <a:ext cx="4237914" cy="82840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46"/>
          <a:stretch>
            <a:fillRect/>
          </a:stretch>
        </p:blipFill>
        <p:spPr>
          <a:xfrm rot="5400000" flipH="1">
            <a:off x="10085650" y="2038925"/>
            <a:ext cx="2798048" cy="1055242"/>
          </a:xfrm>
          <a:prstGeom prst="rect">
            <a:avLst/>
          </a:prstGeom>
        </p:spPr>
      </p:pic>
      <p:pic>
        <p:nvPicPr>
          <p:cNvPr id="13" name="图片 12" descr="语音文本"/>
          <p:cNvPicPr>
            <a:picLocks noChangeAspect="1"/>
          </p:cNvPicPr>
          <p:nvPr/>
        </p:nvPicPr>
        <p:blipFill>
          <a:blip r:embed="rId47"/>
          <a:srcRect l="19762" t="12604" r="25039" b="42106"/>
          <a:stretch>
            <a:fillRect/>
          </a:stretch>
        </p:blipFill>
        <p:spPr>
          <a:xfrm>
            <a:off x="6417266" y="1529743"/>
            <a:ext cx="1539766" cy="729590"/>
          </a:xfrm>
          <a:prstGeom prst="rect">
            <a:avLst/>
          </a:prstGeom>
          <a:ln>
            <a:solidFill>
              <a:schemeClr val="accent3"/>
            </a:solidFill>
          </a:ln>
        </p:spPr>
      </p:pic>
      <p:sp>
        <p:nvSpPr>
          <p:cNvPr id="27" name="文本框 26"/>
          <p:cNvSpPr txBox="1"/>
          <p:nvPr>
            <p:custDataLst>
              <p:tags r:id="rId8"/>
            </p:custDataLst>
          </p:nvPr>
        </p:nvSpPr>
        <p:spPr>
          <a:xfrm>
            <a:off x="4700814" y="2288133"/>
            <a:ext cx="1573621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Facial Expression</a:t>
            </a:r>
            <a:endParaRPr kumimoji="0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6399266" y="2288133"/>
            <a:ext cx="1572261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Phonetic </a:t>
            </a:r>
            <a:r>
              <a:rPr lang="en-US" sz="14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E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motion</a:t>
            </a:r>
            <a:endParaRPr kumimoji="0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0"/>
            </p:custDataLst>
          </p:nvPr>
        </p:nvSpPr>
        <p:spPr>
          <a:xfrm>
            <a:off x="6350571" y="3417768"/>
            <a:ext cx="1737622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Structured Features</a:t>
            </a:r>
            <a:endParaRPr kumimoji="0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1"/>
            </p:custDataLst>
          </p:nvPr>
        </p:nvSpPr>
        <p:spPr>
          <a:xfrm>
            <a:off x="4667418" y="3417768"/>
            <a:ext cx="1667576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4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eart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Rate</a:t>
            </a:r>
          </a:p>
        </p:txBody>
      </p:sp>
      <p:sp>
        <p:nvSpPr>
          <p:cNvPr id="55" name="右箭头 54"/>
          <p:cNvSpPr/>
          <p:nvPr>
            <p:custDataLst>
              <p:tags r:id="rId12"/>
            </p:custDataLst>
          </p:nvPr>
        </p:nvSpPr>
        <p:spPr>
          <a:xfrm>
            <a:off x="8065135" y="1445652"/>
            <a:ext cx="459740" cy="904875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8" name="文本框 57"/>
          <p:cNvSpPr txBox="1"/>
          <p:nvPr>
            <p:custDataLst>
              <p:tags r:id="rId13"/>
            </p:custDataLst>
          </p:nvPr>
        </p:nvSpPr>
        <p:spPr>
          <a:xfrm>
            <a:off x="8665261" y="2447182"/>
            <a:ext cx="17997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Aligned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 Coding 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1" name="文本框 60"/>
          <p:cNvSpPr txBox="1"/>
          <p:nvPr>
            <p:custDataLst>
              <p:tags r:id="rId14"/>
            </p:custDataLst>
          </p:nvPr>
        </p:nvSpPr>
        <p:spPr>
          <a:xfrm>
            <a:off x="8514260" y="1389203"/>
            <a:ext cx="27114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ultiple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Modalities Features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3" name="右箭头 62"/>
          <p:cNvSpPr/>
          <p:nvPr>
            <p:custDataLst>
              <p:tags r:id="rId15"/>
            </p:custDataLst>
          </p:nvPr>
        </p:nvSpPr>
        <p:spPr>
          <a:xfrm rot="5400000">
            <a:off x="9287589" y="1987108"/>
            <a:ext cx="523221" cy="270554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8" name="右箭头 67"/>
          <p:cNvSpPr/>
          <p:nvPr>
            <p:custDataLst>
              <p:tags r:id="rId16"/>
            </p:custDataLst>
          </p:nvPr>
        </p:nvSpPr>
        <p:spPr>
          <a:xfrm rot="5400000">
            <a:off x="9299045" y="2933393"/>
            <a:ext cx="490278" cy="293589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9" name="文本框 68"/>
          <p:cNvSpPr txBox="1"/>
          <p:nvPr>
            <p:custDataLst>
              <p:tags r:id="rId17"/>
            </p:custDataLst>
          </p:nvPr>
        </p:nvSpPr>
        <p:spPr>
          <a:xfrm>
            <a:off x="9559743" y="1865354"/>
            <a:ext cx="2245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CN" altLang="zh-CN" sz="1400" i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MultiModel</a:t>
            </a:r>
            <a:r>
              <a:rPr kumimoji="0" lang="en-US" altLang="zh-CN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Embedding</a:t>
            </a:r>
          </a:p>
        </p:txBody>
      </p:sp>
      <p:pic>
        <p:nvPicPr>
          <p:cNvPr id="72" name="图片 71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46"/>
          <a:stretch>
            <a:fillRect/>
          </a:stretch>
        </p:blipFill>
        <p:spPr>
          <a:xfrm rot="10800000" flipV="1">
            <a:off x="1394586" y="1403920"/>
            <a:ext cx="2467964" cy="651807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46"/>
          <a:stretch>
            <a:fillRect/>
          </a:stretch>
        </p:blipFill>
        <p:spPr>
          <a:xfrm rot="5400000" flipH="1">
            <a:off x="2436137" y="2318329"/>
            <a:ext cx="2359539" cy="530722"/>
          </a:xfrm>
          <a:prstGeom prst="rect">
            <a:avLst/>
          </a:prstGeom>
        </p:spPr>
      </p:pic>
      <p:sp>
        <p:nvSpPr>
          <p:cNvPr id="75" name="文本框 74"/>
          <p:cNvSpPr txBox="1"/>
          <p:nvPr>
            <p:custDataLst>
              <p:tags r:id="rId20"/>
            </p:custDataLst>
          </p:nvPr>
        </p:nvSpPr>
        <p:spPr>
          <a:xfrm>
            <a:off x="1394585" y="1682123"/>
            <a:ext cx="24679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The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low number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of modalities</a:t>
            </a:r>
          </a:p>
        </p:txBody>
      </p:sp>
      <p:sp>
        <p:nvSpPr>
          <p:cNvPr id="76" name="右箭头 75"/>
          <p:cNvSpPr/>
          <p:nvPr>
            <p:custDataLst>
              <p:tags r:id="rId21"/>
            </p:custDataLst>
          </p:nvPr>
        </p:nvSpPr>
        <p:spPr>
          <a:xfrm rot="5400000">
            <a:off x="2387674" y="2617618"/>
            <a:ext cx="464820" cy="238125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9" name="文本框 78"/>
          <p:cNvSpPr txBox="1"/>
          <p:nvPr>
            <p:custDataLst>
              <p:tags r:id="rId22"/>
            </p:custDataLst>
          </p:nvPr>
        </p:nvSpPr>
        <p:spPr>
          <a:xfrm>
            <a:off x="1394585" y="3215050"/>
            <a:ext cx="24866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Low Accuracy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0" name="文本框 79"/>
          <p:cNvSpPr txBox="1"/>
          <p:nvPr>
            <p:custDataLst>
              <p:tags r:id="rId23"/>
            </p:custDataLst>
          </p:nvPr>
        </p:nvSpPr>
        <p:spPr>
          <a:xfrm>
            <a:off x="8330889" y="3332619"/>
            <a:ext cx="2426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EBB04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High Accuracy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EBB04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96" name="图片 95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46"/>
          <a:stretch>
            <a:fillRect/>
          </a:stretch>
        </p:blipFill>
        <p:spPr>
          <a:xfrm rot="10800000" flipV="1">
            <a:off x="1388522" y="4337910"/>
            <a:ext cx="2474027" cy="554144"/>
          </a:xfrm>
          <a:prstGeom prst="rect">
            <a:avLst/>
          </a:prstGeom>
        </p:spPr>
      </p:pic>
      <p:pic>
        <p:nvPicPr>
          <p:cNvPr id="97" name="图片 96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46"/>
          <a:stretch>
            <a:fillRect/>
          </a:stretch>
        </p:blipFill>
        <p:spPr>
          <a:xfrm rot="5400000" flipH="1">
            <a:off x="2491061" y="5251582"/>
            <a:ext cx="2355341" cy="465413"/>
          </a:xfrm>
          <a:prstGeom prst="rect">
            <a:avLst/>
          </a:prstGeom>
        </p:spPr>
      </p:pic>
      <p:grpSp>
        <p:nvGrpSpPr>
          <p:cNvPr id="114" name="组合 113"/>
          <p:cNvGrpSpPr/>
          <p:nvPr/>
        </p:nvGrpSpPr>
        <p:grpSpPr>
          <a:xfrm>
            <a:off x="5463758" y="4363298"/>
            <a:ext cx="6561647" cy="2198973"/>
            <a:chOff x="2661" y="3364"/>
            <a:chExt cx="6416" cy="5496"/>
          </a:xfrm>
        </p:grpSpPr>
        <p:pic>
          <p:nvPicPr>
            <p:cNvPr id="116" name="图片 115"/>
            <p:cNvPicPr>
              <a:picLocks noChangeAspect="1"/>
            </p:cNvPicPr>
            <p:nvPr>
              <p:custDataLst>
                <p:tags r:id="rId40"/>
              </p:custDataLst>
            </p:nvPr>
          </p:nvPicPr>
          <p:blipFill>
            <a:blip r:embed="rId46"/>
            <a:stretch>
              <a:fillRect/>
            </a:stretch>
          </p:blipFill>
          <p:spPr>
            <a:xfrm rot="10800000" flipV="1">
              <a:off x="2661" y="3364"/>
              <a:ext cx="5502" cy="1385"/>
            </a:xfrm>
            <a:prstGeom prst="rect">
              <a:avLst/>
            </a:prstGeom>
          </p:spPr>
        </p:pic>
        <p:pic>
          <p:nvPicPr>
            <p:cNvPr id="117" name="图片 116"/>
            <p:cNvPicPr>
              <a:picLocks noChangeAspect="1"/>
            </p:cNvPicPr>
            <p:nvPr>
              <p:custDataLst>
                <p:tags r:id="rId41"/>
              </p:custDataLst>
            </p:nvPr>
          </p:nvPicPr>
          <p:blipFill>
            <a:blip r:embed="rId46"/>
            <a:stretch>
              <a:fillRect/>
            </a:stretch>
          </p:blipFill>
          <p:spPr>
            <a:xfrm rot="5400000" flipH="1">
              <a:off x="6043" y="5826"/>
              <a:ext cx="4693" cy="1375"/>
            </a:xfrm>
            <a:prstGeom prst="rect">
              <a:avLst/>
            </a:prstGeom>
          </p:spPr>
        </p:pic>
      </p:grpSp>
      <p:sp>
        <p:nvSpPr>
          <p:cNvPr id="120" name="文本框 119"/>
          <p:cNvSpPr txBox="1"/>
          <p:nvPr>
            <p:custDataLst>
              <p:tags r:id="rId26"/>
            </p:custDataLst>
          </p:nvPr>
        </p:nvSpPr>
        <p:spPr>
          <a:xfrm>
            <a:off x="1388523" y="6115551"/>
            <a:ext cx="2492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Bad Performance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1" name="文本框 120"/>
          <p:cNvSpPr txBox="1"/>
          <p:nvPr>
            <p:custDataLst>
              <p:tags r:id="rId27"/>
            </p:custDataLst>
          </p:nvPr>
        </p:nvSpPr>
        <p:spPr>
          <a:xfrm>
            <a:off x="5197636" y="4742326"/>
            <a:ext cx="24719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All Samples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6" name="文本框 125"/>
          <p:cNvSpPr txBox="1"/>
          <p:nvPr>
            <p:custDataLst>
              <p:tags r:id="rId28"/>
            </p:custDataLst>
          </p:nvPr>
        </p:nvSpPr>
        <p:spPr>
          <a:xfrm>
            <a:off x="4613275" y="5801989"/>
            <a:ext cx="1217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Positive</a:t>
            </a:r>
          </a:p>
        </p:txBody>
      </p:sp>
      <p:sp>
        <p:nvSpPr>
          <p:cNvPr id="127" name="文本框 126"/>
          <p:cNvSpPr txBox="1"/>
          <p:nvPr>
            <p:custDataLst>
              <p:tags r:id="rId29"/>
            </p:custDataLst>
          </p:nvPr>
        </p:nvSpPr>
        <p:spPr>
          <a:xfrm>
            <a:off x="5617327" y="6145671"/>
            <a:ext cx="16446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Hard negatives</a:t>
            </a:r>
          </a:p>
        </p:txBody>
      </p:sp>
      <p:sp>
        <p:nvSpPr>
          <p:cNvPr id="128" name="文本框 127"/>
          <p:cNvSpPr txBox="1"/>
          <p:nvPr>
            <p:custDataLst>
              <p:tags r:id="rId30"/>
            </p:custDataLst>
          </p:nvPr>
        </p:nvSpPr>
        <p:spPr>
          <a:xfrm>
            <a:off x="6873307" y="5783234"/>
            <a:ext cx="16446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Simple negatives</a:t>
            </a:r>
          </a:p>
        </p:txBody>
      </p:sp>
      <p:sp>
        <p:nvSpPr>
          <p:cNvPr id="129" name="右箭头 128"/>
          <p:cNvSpPr/>
          <p:nvPr>
            <p:custDataLst>
              <p:tags r:id="rId31"/>
            </p:custDataLst>
          </p:nvPr>
        </p:nvSpPr>
        <p:spPr>
          <a:xfrm>
            <a:off x="8147999" y="4945462"/>
            <a:ext cx="584200" cy="794385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矩形: 剪去对角 6"/>
          <p:cNvSpPr/>
          <p:nvPr/>
        </p:nvSpPr>
        <p:spPr>
          <a:xfrm>
            <a:off x="5209193" y="3823377"/>
            <a:ext cx="5942329" cy="474270"/>
          </a:xfrm>
          <a:prstGeom prst="snip2DiagRect">
            <a:avLst>
              <a:gd name="adj1" fmla="val 0"/>
              <a:gd name="adj2" fmla="val 44404"/>
            </a:avLst>
          </a:prstGeom>
          <a:solidFill>
            <a:srgbClr val="C00000">
              <a:alpha val="20000"/>
            </a:srgbClr>
          </a:solidFill>
          <a:ln>
            <a:noFill/>
          </a:ln>
          <a:effectLst>
            <a:glow rad="139700">
              <a:srgbClr val="FF0000">
                <a:alpha val="18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2000" b="1" dirty="0">
                <a:solidFill>
                  <a:srgbClr val="FFC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sz="20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omprehensive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data optimization strategy 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2" name="文本框 131"/>
          <p:cNvSpPr txBox="1"/>
          <p:nvPr>
            <p:custDataLst>
              <p:tags r:id="rId32"/>
            </p:custDataLst>
          </p:nvPr>
        </p:nvSpPr>
        <p:spPr>
          <a:xfrm>
            <a:off x="8830578" y="4816857"/>
            <a:ext cx="32035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Hard negatives mining</a:t>
            </a:r>
          </a:p>
        </p:txBody>
      </p:sp>
      <p:sp>
        <p:nvSpPr>
          <p:cNvPr id="133" name="右箭头 132"/>
          <p:cNvSpPr/>
          <p:nvPr>
            <p:custDataLst>
              <p:tags r:id="rId33"/>
            </p:custDataLst>
          </p:nvPr>
        </p:nvSpPr>
        <p:spPr>
          <a:xfrm rot="5400000">
            <a:off x="9312995" y="5489649"/>
            <a:ext cx="464820" cy="280670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4" name="文本框 133"/>
          <p:cNvSpPr txBox="1"/>
          <p:nvPr>
            <p:custDataLst>
              <p:tags r:id="rId34"/>
            </p:custDataLst>
          </p:nvPr>
        </p:nvSpPr>
        <p:spPr>
          <a:xfrm>
            <a:off x="8733986" y="5927520"/>
            <a:ext cx="32118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1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Effective Mitigation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of data imbalance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5" name="文本框 134"/>
          <p:cNvSpPr txBox="1"/>
          <p:nvPr>
            <p:custDataLst>
              <p:tags r:id="rId35"/>
            </p:custDataLst>
          </p:nvPr>
        </p:nvSpPr>
        <p:spPr>
          <a:xfrm>
            <a:off x="475565" y="1996889"/>
            <a:ext cx="427990" cy="1766570"/>
          </a:xfrm>
          <a:prstGeom prst="rect">
            <a:avLst/>
          </a:prstGeom>
          <a:noFill/>
        </p:spPr>
        <p:txBody>
          <a:bodyPr vert="eaVert"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791898" y="1389204"/>
            <a:ext cx="492443" cy="2374256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 w="0"/>
                <a:solidFill>
                  <a:srgbClr val="F5D69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Fraud identification</a:t>
            </a:r>
            <a:endParaRPr kumimoji="0" lang="zh-CN" altLang="en-US" sz="2000" b="1" i="0" u="none" strike="noStrike" kern="1200" cap="none" spc="0" normalizeH="0" baseline="0" noProof="0" dirty="0">
              <a:ln w="0"/>
              <a:solidFill>
                <a:srgbClr val="F5D69B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39" name="图片 138" descr="3d人脸重建"/>
          <p:cNvPicPr>
            <a:picLocks noChangeAspect="1"/>
          </p:cNvPicPr>
          <p:nvPr>
            <p:custDataLst>
              <p:tags r:id="rId36"/>
            </p:custDataLst>
          </p:nvPr>
        </p:nvPicPr>
        <p:blipFill>
          <a:blip r:embed="rId48"/>
          <a:stretch>
            <a:fillRect/>
          </a:stretch>
        </p:blipFill>
        <p:spPr>
          <a:xfrm>
            <a:off x="4702175" y="1530107"/>
            <a:ext cx="1572260" cy="728980"/>
          </a:xfrm>
          <a:prstGeom prst="rect">
            <a:avLst/>
          </a:prstGeom>
          <a:ln>
            <a:gradFill>
              <a:gsLst>
                <a:gs pos="0">
                  <a:srgbClr val="FECF40"/>
                </a:gs>
                <a:gs pos="100000">
                  <a:srgbClr val="846C21"/>
                </a:gs>
              </a:gsLst>
            </a:gradFill>
          </a:ln>
        </p:spPr>
      </p:pic>
      <p:pic>
        <p:nvPicPr>
          <p:cNvPr id="8" name="图片 7" descr="心率"/>
          <p:cNvPicPr>
            <a:picLocks noChangeAspect="1"/>
          </p:cNvPicPr>
          <p:nvPr/>
        </p:nvPicPr>
        <p:blipFill>
          <a:blip r:embed="rId49"/>
          <a:srcRect t="14924" b="12041"/>
          <a:stretch>
            <a:fillRect/>
          </a:stretch>
        </p:blipFill>
        <p:spPr>
          <a:xfrm>
            <a:off x="4702175" y="2667392"/>
            <a:ext cx="1573530" cy="723900"/>
          </a:xfrm>
          <a:prstGeom prst="rect">
            <a:avLst/>
          </a:prstGeom>
          <a:ln>
            <a:solidFill>
              <a:schemeClr val="accent3"/>
            </a:solidFill>
          </a:ln>
        </p:spPr>
      </p:pic>
      <p:pic>
        <p:nvPicPr>
          <p:cNvPr id="9" name="图片 8" descr="贷款数据"/>
          <p:cNvPicPr>
            <a:picLocks noChangeAspect="1"/>
          </p:cNvPicPr>
          <p:nvPr/>
        </p:nvPicPr>
        <p:blipFill>
          <a:blip r:embed="rId50"/>
          <a:srcRect l="10487" t="23667" b="26759"/>
          <a:stretch>
            <a:fillRect/>
          </a:stretch>
        </p:blipFill>
        <p:spPr>
          <a:xfrm>
            <a:off x="6417945" y="2667392"/>
            <a:ext cx="1576070" cy="727075"/>
          </a:xfrm>
          <a:prstGeom prst="rect">
            <a:avLst/>
          </a:prstGeom>
          <a:ln>
            <a:solidFill>
              <a:schemeClr val="accent3"/>
            </a:solidFill>
          </a:ln>
        </p:spPr>
      </p:pic>
      <p:sp>
        <p:nvSpPr>
          <p:cNvPr id="11" name="右箭头 10"/>
          <p:cNvSpPr/>
          <p:nvPr>
            <p:custDataLst>
              <p:tags r:id="rId37"/>
            </p:custDataLst>
          </p:nvPr>
        </p:nvSpPr>
        <p:spPr>
          <a:xfrm rot="5400000">
            <a:off x="2391416" y="5489851"/>
            <a:ext cx="464820" cy="271780"/>
          </a:xfrm>
          <a:prstGeom prst="rightArrow">
            <a:avLst/>
          </a:prstGeom>
          <a:gradFill>
            <a:gsLst>
              <a:gs pos="65000">
                <a:schemeClr val="accent4">
                  <a:lumMod val="60000"/>
                  <a:lumOff val="40000"/>
                  <a:alpha val="80000"/>
                </a:schemeClr>
              </a:gs>
              <a:gs pos="99000">
                <a:schemeClr val="accent4">
                  <a:alpha val="0"/>
                </a:schemeClr>
              </a:gs>
              <a:gs pos="2000">
                <a:schemeClr val="bg1"/>
              </a:gs>
            </a:gsLst>
            <a:lin ang="10800000" scaled="0"/>
          </a:gradFill>
          <a:ln>
            <a:noFill/>
          </a:ln>
          <a:effectLst>
            <a:outerShdw blurRad="50800" dist="38100" dir="2700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271" y="2830241"/>
            <a:ext cx="2392163" cy="2382339"/>
          </a:xfrm>
          <a:prstGeom prst="rect">
            <a:avLst/>
          </a:prstGeom>
        </p:spPr>
      </p:pic>
      <p:cxnSp>
        <p:nvCxnSpPr>
          <p:cNvPr id="15" name="直接箭头连接符 14"/>
          <p:cNvCxnSpPr>
            <a:cxnSpLocks/>
            <a:stCxn id="121" idx="2"/>
            <a:endCxn id="126" idx="0"/>
          </p:cNvCxnSpPr>
          <p:nvPr/>
        </p:nvCxnSpPr>
        <p:spPr>
          <a:xfrm flipH="1">
            <a:off x="5221923" y="5142436"/>
            <a:ext cx="1211710" cy="659553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cxnSpLocks/>
            <a:stCxn id="121" idx="2"/>
            <a:endCxn id="127" idx="0"/>
          </p:cNvCxnSpPr>
          <p:nvPr/>
        </p:nvCxnSpPr>
        <p:spPr>
          <a:xfrm>
            <a:off x="6433633" y="5142436"/>
            <a:ext cx="6019" cy="1003235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cxnSpLocks/>
            <a:stCxn id="121" idx="2"/>
            <a:endCxn id="128" idx="0"/>
          </p:cNvCxnSpPr>
          <p:nvPr/>
        </p:nvCxnSpPr>
        <p:spPr>
          <a:xfrm>
            <a:off x="6433633" y="5142436"/>
            <a:ext cx="1261999" cy="640798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图片 2">
            <a:extLst>
              <a:ext uri="{FF2B5EF4-FFF2-40B4-BE49-F238E27FC236}">
                <a16:creationId xmlns:a16="http://schemas.microsoft.com/office/drawing/2014/main" id="{F10741EE-109D-E749-AE35-D10FA1A4E238}"/>
              </a:ext>
            </a:extLst>
          </p:cNvPr>
          <p:cNvPicPr>
            <a:picLocks noChangeAspect="1"/>
          </p:cNvPicPr>
          <p:nvPr/>
        </p:nvPicPr>
        <p:blipFill>
          <a:blip r:embed="rId5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4" y="98583"/>
            <a:ext cx="578294" cy="645805"/>
          </a:xfrm>
          <a:prstGeom prst="rect">
            <a:avLst/>
          </a:prstGeom>
        </p:spPr>
      </p:pic>
      <p:sp>
        <p:nvSpPr>
          <p:cNvPr id="78" name="文本框 61">
            <a:extLst>
              <a:ext uri="{FF2B5EF4-FFF2-40B4-BE49-F238E27FC236}">
                <a16:creationId xmlns:a16="http://schemas.microsoft.com/office/drawing/2014/main" id="{59F2F682-8BFB-8047-A617-BF151F67AD34}"/>
              </a:ext>
            </a:extLst>
          </p:cNvPr>
          <p:cNvSpPr txBox="1"/>
          <p:nvPr>
            <p:custDataLst>
              <p:tags r:id="rId38"/>
            </p:custDataLst>
          </p:nvPr>
        </p:nvSpPr>
        <p:spPr>
          <a:xfrm>
            <a:off x="844095" y="156170"/>
            <a:ext cx="10150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CN" altLang="zh-CN" sz="2800" b="1" i="1" strike="noStrike" kern="1200" cap="none" spc="0" normalizeH="0" baseline="0" noProof="0" dirty="0">
                <a:ln>
                  <a:noFill/>
                </a:ln>
                <a:gradFill>
                  <a:gsLst>
                    <a:gs pos="57000">
                      <a:prstClr val="white"/>
                    </a:gs>
                    <a:gs pos="100000">
                      <a:srgbClr val="F5D69B">
                        <a:lumMod val="60000"/>
                        <a:lumOff val="4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Accurate</a:t>
            </a:r>
            <a:endParaRPr kumimoji="0" lang="en-US" altLang="zh-CN" sz="2800" b="1" i="1" strike="noStrike" kern="1200" cap="none" spc="0" normalizeH="0" baseline="0" noProof="0" dirty="0">
              <a:ln>
                <a:noFill/>
              </a:ln>
              <a:gradFill>
                <a:gsLst>
                  <a:gs pos="57000">
                    <a:prstClr val="white"/>
                  </a:gs>
                  <a:gs pos="100000">
                    <a:srgbClr val="F5D69B">
                      <a:lumMod val="60000"/>
                      <a:lumOff val="40000"/>
                    </a:srgbClr>
                  </a:gs>
                </a:gsLst>
                <a:lin ang="5400000" scaled="0"/>
              </a:gra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1" name="文本框 136">
            <a:extLst>
              <a:ext uri="{FF2B5EF4-FFF2-40B4-BE49-F238E27FC236}">
                <a16:creationId xmlns:a16="http://schemas.microsoft.com/office/drawing/2014/main" id="{A849AFBA-2EA4-1C40-AAC6-CAB72388FECF}"/>
              </a:ext>
            </a:extLst>
          </p:cNvPr>
          <p:cNvSpPr txBox="1"/>
          <p:nvPr/>
        </p:nvSpPr>
        <p:spPr>
          <a:xfrm>
            <a:off x="772183" y="4296766"/>
            <a:ext cx="492443" cy="2359539"/>
          </a:xfrm>
          <a:prstGeom prst="rect">
            <a:avLst/>
          </a:prstGeom>
          <a:noFill/>
        </p:spPr>
        <p:txBody>
          <a:bodyPr vert="vert270"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 w="0"/>
                <a:solidFill>
                  <a:srgbClr val="F5D69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Model Training</a:t>
            </a:r>
            <a:endParaRPr kumimoji="0" lang="zh-CN" altLang="en-US" sz="2000" b="1" i="0" u="none" strike="noStrike" kern="1200" cap="none" spc="0" normalizeH="0" baseline="0" noProof="0" dirty="0">
              <a:ln w="0"/>
              <a:solidFill>
                <a:srgbClr val="F5D69B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2" name="文本框 117">
            <a:extLst>
              <a:ext uri="{FF2B5EF4-FFF2-40B4-BE49-F238E27FC236}">
                <a16:creationId xmlns:a16="http://schemas.microsoft.com/office/drawing/2014/main" id="{84A4525F-D825-6D45-AABA-920EBEC8C74A}"/>
              </a:ext>
            </a:extLst>
          </p:cNvPr>
          <p:cNvSpPr txBox="1"/>
          <p:nvPr>
            <p:custDataLst>
              <p:tags r:id="rId39"/>
            </p:custDataLst>
          </p:nvPr>
        </p:nvSpPr>
        <p:spPr>
          <a:xfrm>
            <a:off x="1388523" y="4306619"/>
            <a:ext cx="2474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Uneven data and single optimization goal</a:t>
            </a:r>
            <a:endParaRPr kumimoji="0" lang="zh-CN" alt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6750085-3506-A54E-9915-2DBAB3864377}"/>
              </a:ext>
            </a:extLst>
          </p:cNvPr>
          <p:cNvSpPr txBox="1"/>
          <p:nvPr/>
        </p:nvSpPr>
        <p:spPr>
          <a:xfrm>
            <a:off x="9769411" y="2839742"/>
            <a:ext cx="18258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GAT</a:t>
            </a:r>
            <a:endParaRPr kumimoji="0" lang="zh-CN" altLang="en-US" sz="1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31be7667-e23a-4e4b-bd8f-c2f432144bee"/>
  <p:tag name="COMMONDATA" val="eyJoZGlkIjoiYjY0YTI0ZmI1MTVjODI4ZjkzM2VmYmVjNzdhOGUzY2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3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340;#6340;#71824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3b2a632-b3fe-4253-890f-3631b34bc85a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741972;#1009356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741972;#1009356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3923.8645669291336,&quot;width&quot;:6665.943307086614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TEM_CNT" val="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主题1">
  <a:themeElements>
    <a:clrScheme name="自定义 1">
      <a:dk1>
        <a:sysClr val="windowText" lastClr="000000"/>
      </a:dk1>
      <a:lt1>
        <a:sysClr val="window" lastClr="FFFFFF"/>
      </a:lt1>
      <a:dk2>
        <a:srgbClr val="000000"/>
      </a:dk2>
      <a:lt2>
        <a:srgbClr val="C5B7A7"/>
      </a:lt2>
      <a:accent1>
        <a:srgbClr val="F5D69B"/>
      </a:accent1>
      <a:accent2>
        <a:srgbClr val="F5D69B"/>
      </a:accent2>
      <a:accent3>
        <a:srgbClr val="EBB040"/>
      </a:accent3>
      <a:accent4>
        <a:srgbClr val="B57D12"/>
      </a:accent4>
      <a:accent5>
        <a:srgbClr val="1D1D1F"/>
      </a:accent5>
      <a:accent6>
        <a:srgbClr val="00B0F0"/>
      </a:accent6>
      <a:hlink>
        <a:srgbClr val="FF0000"/>
      </a:hlink>
      <a:folHlink>
        <a:srgbClr val="0070C0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1637</TotalTime>
  <Words>1022</Words>
  <Application>Microsoft Macintosh PowerPoint</Application>
  <PresentationFormat>Widescreen</PresentationFormat>
  <Paragraphs>264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等线</vt:lpstr>
      <vt:lpstr>等线 Light</vt:lpstr>
      <vt:lpstr>微软雅黑</vt:lpstr>
      <vt:lpstr>微软雅黑 Light</vt:lpstr>
      <vt:lpstr>Arial</vt:lpstr>
      <vt:lpstr>Bahnschrift</vt:lpstr>
      <vt:lpstr>Bahnschrift SemiBold</vt:lpstr>
      <vt:lpstr>Bahnschrift SemiLight</vt:lpstr>
      <vt:lpstr>Calibri</vt:lpstr>
      <vt:lpstr>Times New Roman</vt:lpstr>
      <vt:lpstr>Office 主题​​</vt:lpstr>
      <vt:lpstr>1_主题1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树衡 叶</dc:creator>
  <cp:lastModifiedBy>凯 任</cp:lastModifiedBy>
  <cp:revision>1053</cp:revision>
  <cp:lastPrinted>2024-11-02T11:51:37Z</cp:lastPrinted>
  <dcterms:created xsi:type="dcterms:W3CDTF">2023-06-08T15:49:00Z</dcterms:created>
  <dcterms:modified xsi:type="dcterms:W3CDTF">2024-11-07T07:20:07Z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223A6E2BD596481BBDF9D99F2AE6F108_13</vt:lpwstr>
  </property>
  <property fmtid="{D5CDD505-2E9C-101B-9397-08002B2CF9AE}" pid="3" name="KSOProductBuildVer">
    <vt:lpwstr>2052-11.1.0.14309</vt:lpwstr>
  </property>
</Properties>
</file>

<file path=docProps/thumbnail.jpeg>
</file>